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31"/>
  </p:notesMasterIdLst>
  <p:sldIdLst>
    <p:sldId id="316" r:id="rId2"/>
    <p:sldId id="315" r:id="rId3"/>
    <p:sldId id="260" r:id="rId4"/>
    <p:sldId id="29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91" r:id="rId15"/>
    <p:sldId id="257" r:id="rId16"/>
    <p:sldId id="258" r:id="rId17"/>
    <p:sldId id="270" r:id="rId18"/>
    <p:sldId id="313" r:id="rId19"/>
    <p:sldId id="322" r:id="rId20"/>
    <p:sldId id="304" r:id="rId21"/>
    <p:sldId id="305" r:id="rId22"/>
    <p:sldId id="301" r:id="rId23"/>
    <p:sldId id="298" r:id="rId24"/>
    <p:sldId id="296" r:id="rId25"/>
    <p:sldId id="317" r:id="rId26"/>
    <p:sldId id="318" r:id="rId27"/>
    <p:sldId id="279" r:id="rId28"/>
    <p:sldId id="294" r:id="rId29"/>
    <p:sldId id="271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75" d="100"/>
          <a:sy n="75" d="100"/>
        </p:scale>
        <p:origin x="-1554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515C410-9F13-4379-A6FB-A1C378363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FBC041-DB9F-4C4A-B6DB-EE87E6EC335F}" type="slidenum">
              <a:rPr lang="ru-RU"/>
              <a:pPr/>
              <a:t>20</a:t>
            </a:fld>
            <a:endParaRPr lang="ru-RU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88E1FB-B93E-4405-BDC0-0A3961A474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758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371CE-C061-4ED1-A94D-E22D039F05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62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371CE-C061-4ED1-A94D-E22D039F05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9543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371CE-C061-4ED1-A94D-E22D039F05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424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371CE-C061-4ED1-A94D-E22D039F05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9082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371CE-C061-4ED1-A94D-E22D039F05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526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E5E5D-F8AE-4D56-B35E-87D38A2D6A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336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477FA-9721-42C4-902D-35CEAF809F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388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6BAF3-1B76-4C05-A928-EB68CE9D6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19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29897-D11F-4C17-8BD3-06787DA7B6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55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DEACD-18FA-47AA-8E42-08331757E3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BDF73A-B8B1-45FB-952F-5ABE2255D4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76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3FABB-5568-4605-B46B-EA9F3811C4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356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534BF-C85F-4C78-8306-8E0BEE9B84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82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40271-66CF-4DA3-ACF7-02DB7F8C9B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01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A65342-571D-4D0B-B903-B360E9B030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26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E7E29-A8F7-4CC1-A806-AEDB35673F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25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25371CE-C061-4ED1-A94D-E22D039F05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75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00238" y="533401"/>
            <a:ext cx="6593681" cy="144779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УРОК ПО АЛГЕБРЕ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900238" y="2743200"/>
            <a:ext cx="6593681" cy="25146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графиков квадратичной функции. Подготовка к ОГЭ.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учитель математики МБОУ ООШ 7:   С.Э.  Бабаева 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4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 flipV="1">
            <a:off x="5095875" y="1657350"/>
            <a:ext cx="0" cy="44640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V="1">
            <a:off x="1366838" y="5099050"/>
            <a:ext cx="5900737" cy="142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2" name="Arc 4"/>
          <p:cNvSpPr>
            <a:spLocks/>
          </p:cNvSpPr>
          <p:nvPr/>
        </p:nvSpPr>
        <p:spPr bwMode="auto">
          <a:xfrm flipV="1">
            <a:off x="4087813" y="2593975"/>
            <a:ext cx="2016125" cy="2519363"/>
          </a:xfrm>
          <a:custGeom>
            <a:avLst/>
            <a:gdLst>
              <a:gd name="T0" fmla="*/ 0 w 43199"/>
              <a:gd name="T1" fmla="*/ 2499651 h 21600"/>
              <a:gd name="T2" fmla="*/ 2016125 w 43199"/>
              <a:gd name="T3" fmla="*/ 2519363 h 21600"/>
              <a:gd name="T4" fmla="*/ 1008039 w 43199"/>
              <a:gd name="T5" fmla="*/ 251936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21600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</a:path>
              <a:path w="43199" h="21600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lnTo>
                  <a:pt x="21599" y="21600"/>
                </a:lnTo>
                <a:lnTo>
                  <a:pt x="-1" y="2143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806950" y="51863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3262313" y="5013325"/>
            <a:ext cx="0" cy="1444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005138" y="5172075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</a:rPr>
              <a:t>m</a:t>
            </a:r>
            <a:endParaRPr lang="ru-RU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7896" name="Group 8"/>
          <p:cNvGrpSpPr>
            <a:grpSpLocks/>
          </p:cNvGrpSpPr>
          <p:nvPr/>
        </p:nvGrpSpPr>
        <p:grpSpPr bwMode="auto">
          <a:xfrm>
            <a:off x="3281363" y="5095875"/>
            <a:ext cx="1825625" cy="441325"/>
            <a:chOff x="1565" y="3339"/>
            <a:chExt cx="1360" cy="269"/>
          </a:xfrm>
        </p:grpSpPr>
        <p:sp>
          <p:nvSpPr>
            <p:cNvPr id="10256" name="Line 9"/>
            <p:cNvSpPr>
              <a:spLocks noChangeShapeType="1"/>
            </p:cNvSpPr>
            <p:nvPr/>
          </p:nvSpPr>
          <p:spPr bwMode="auto">
            <a:xfrm>
              <a:off x="1565" y="3339"/>
              <a:ext cx="136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arrow" w="med" len="med"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Text Box 10"/>
            <p:cNvSpPr txBox="1">
              <a:spLocks noChangeArrowheads="1"/>
            </p:cNvSpPr>
            <p:nvPr/>
          </p:nvSpPr>
          <p:spPr bwMode="auto">
            <a:xfrm>
              <a:off x="2109" y="3385"/>
              <a:ext cx="227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smtClean="0">
                  <a:solidFill>
                    <a:srgbClr val="FF0000"/>
                  </a:solidFill>
                  <a:latin typeface="Times New Roman" pitchFamily="18" charset="0"/>
                </a:rPr>
                <a:t>m</a:t>
              </a:r>
              <a:endParaRPr lang="ru-RU" b="1" i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6950075" y="515778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</a:rPr>
              <a:t>Х</a:t>
            </a:r>
          </a:p>
        </p:txBody>
      </p:sp>
      <p:sp>
        <p:nvSpPr>
          <p:cNvPr id="10250" name="Text Box 12"/>
          <p:cNvSpPr txBox="1">
            <a:spLocks noChangeArrowheads="1"/>
          </p:cNvSpPr>
          <p:nvPr/>
        </p:nvSpPr>
        <p:spPr bwMode="auto">
          <a:xfrm>
            <a:off x="4662488" y="158591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</a:rPr>
              <a:t>У</a:t>
            </a:r>
          </a:p>
        </p:txBody>
      </p:sp>
      <p:sp>
        <p:nvSpPr>
          <p:cNvPr id="10251" name="Line 13"/>
          <p:cNvSpPr>
            <a:spLocks noChangeShapeType="1"/>
          </p:cNvSpPr>
          <p:nvPr/>
        </p:nvSpPr>
        <p:spPr bwMode="auto">
          <a:xfrm>
            <a:off x="5399088" y="5021263"/>
            <a:ext cx="0" cy="1889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2" name="Line 14"/>
          <p:cNvSpPr>
            <a:spLocks noChangeShapeType="1"/>
          </p:cNvSpPr>
          <p:nvPr/>
        </p:nvSpPr>
        <p:spPr bwMode="auto">
          <a:xfrm>
            <a:off x="4992688" y="4818063"/>
            <a:ext cx="2317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5243513" y="5257800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254" name="Text Box 16"/>
          <p:cNvSpPr txBox="1">
            <a:spLocks noChangeArrowheads="1"/>
          </p:cNvSpPr>
          <p:nvPr/>
        </p:nvSpPr>
        <p:spPr bwMode="auto">
          <a:xfrm>
            <a:off x="4691063" y="4619625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255" name="Rectangle 17"/>
          <p:cNvSpPr>
            <a:spLocks noChangeArrowheads="1"/>
          </p:cNvSpPr>
          <p:nvPr/>
        </p:nvSpPr>
        <p:spPr bwMode="auto">
          <a:xfrm>
            <a:off x="3603625" y="352425"/>
            <a:ext cx="46378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4800" b="1" i="1" dirty="0" err="1" smtClean="0">
                <a:solidFill>
                  <a:srgbClr val="0000FF"/>
                </a:solidFill>
              </a:rPr>
              <a:t>у=</a:t>
            </a:r>
            <a:r>
              <a:rPr lang="en-US" sz="4800" b="1" i="1" dirty="0" smtClean="0">
                <a:solidFill>
                  <a:srgbClr val="0000FF"/>
                </a:solidFill>
              </a:rPr>
              <a:t>a(</a:t>
            </a:r>
            <a:r>
              <a:rPr lang="ru-RU" sz="4800" b="1" i="1" dirty="0" err="1" smtClean="0">
                <a:solidFill>
                  <a:srgbClr val="0000FF"/>
                </a:solidFill>
              </a:rPr>
              <a:t>х</a:t>
            </a:r>
            <a:r>
              <a:rPr lang="en-US" sz="4800" b="1" i="1" dirty="0" smtClean="0">
                <a:solidFill>
                  <a:srgbClr val="0000FF"/>
                </a:solidFill>
              </a:rPr>
              <a:t>-m</a:t>
            </a:r>
            <a:r>
              <a:rPr lang="en-US" sz="4800" b="1" i="1" dirty="0" smtClean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ru-RU" sz="4800" b="1" i="1" baseline="30000" dirty="0">
                <a:solidFill>
                  <a:srgbClr val="0000FF"/>
                </a:solidFill>
              </a:rPr>
              <a:t>2</a:t>
            </a:r>
            <a:r>
              <a:rPr lang="en-US" sz="4800" b="1" i="1" dirty="0">
                <a:solidFill>
                  <a:srgbClr val="0000FF"/>
                </a:solidFill>
              </a:rPr>
              <a:t>, </a:t>
            </a:r>
            <a:r>
              <a:rPr lang="en-US" sz="4800" b="1" i="1" dirty="0" smtClean="0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4800" b="1" i="1" dirty="0" smtClean="0">
                <a:solidFill>
                  <a:srgbClr val="0000FF"/>
                </a:solidFill>
                <a:sym typeface="Symbol"/>
              </a:rPr>
              <a:t> </a:t>
            </a:r>
            <a:r>
              <a:rPr lang="en-US" sz="4800" b="1" i="1" dirty="0" smtClean="0">
                <a:solidFill>
                  <a:srgbClr val="0000FF"/>
                </a:solidFill>
              </a:rPr>
              <a:t>0</a:t>
            </a:r>
            <a:endParaRPr lang="ru-RU" sz="48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93064E-6 L -0.20208 3.9306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4" grpId="0" animBg="1"/>
      <p:bldP spid="378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 flipV="1">
            <a:off x="2352675" y="1628775"/>
            <a:ext cx="0" cy="44640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192088" y="5084763"/>
            <a:ext cx="640873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16" name="Arc 4"/>
          <p:cNvSpPr>
            <a:spLocks/>
          </p:cNvSpPr>
          <p:nvPr/>
        </p:nvSpPr>
        <p:spPr bwMode="auto">
          <a:xfrm flipV="1">
            <a:off x="1344613" y="2565400"/>
            <a:ext cx="2016125" cy="2519363"/>
          </a:xfrm>
          <a:custGeom>
            <a:avLst/>
            <a:gdLst>
              <a:gd name="T0" fmla="*/ 0 w 43199"/>
              <a:gd name="T1" fmla="*/ 2499651 h 21600"/>
              <a:gd name="T2" fmla="*/ 2016125 w 43199"/>
              <a:gd name="T3" fmla="*/ 2519363 h 21600"/>
              <a:gd name="T4" fmla="*/ 1008039 w 43199"/>
              <a:gd name="T5" fmla="*/ 251936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21600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</a:path>
              <a:path w="43199" h="21600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lnTo>
                  <a:pt x="21599" y="21600"/>
                </a:lnTo>
                <a:lnTo>
                  <a:pt x="-1" y="2143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063750" y="51577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3871913" y="501332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3671888" y="51292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</a:rPr>
              <a:t>m</a:t>
            </a:r>
            <a:endParaRPr lang="ru-RU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8920" name="Group 8"/>
          <p:cNvGrpSpPr>
            <a:grpSpLocks/>
          </p:cNvGrpSpPr>
          <p:nvPr/>
        </p:nvGrpSpPr>
        <p:grpSpPr bwMode="auto">
          <a:xfrm>
            <a:off x="2352675" y="5081588"/>
            <a:ext cx="1535113" cy="439737"/>
            <a:chOff x="1565" y="3339"/>
            <a:chExt cx="1360" cy="277"/>
          </a:xfrm>
        </p:grpSpPr>
        <p:sp>
          <p:nvSpPr>
            <p:cNvPr id="11280" name="Line 9"/>
            <p:cNvSpPr>
              <a:spLocks noChangeShapeType="1"/>
            </p:cNvSpPr>
            <p:nvPr/>
          </p:nvSpPr>
          <p:spPr bwMode="auto">
            <a:xfrm>
              <a:off x="1565" y="3339"/>
              <a:ext cx="136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Text Box 10"/>
            <p:cNvSpPr txBox="1">
              <a:spLocks noChangeArrowheads="1"/>
            </p:cNvSpPr>
            <p:nvPr/>
          </p:nvSpPr>
          <p:spPr bwMode="auto">
            <a:xfrm>
              <a:off x="2109" y="3385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 smtClean="0">
                  <a:solidFill>
                    <a:srgbClr val="FF0000"/>
                  </a:solidFill>
                  <a:latin typeface="Times New Roman" pitchFamily="18" charset="0"/>
                </a:rPr>
                <a:t>m</a:t>
              </a:r>
              <a:endParaRPr lang="ru-RU" b="1" i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6384925" y="50847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</a:rPr>
              <a:t>Х</a:t>
            </a: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1919288" y="15573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</a:rPr>
              <a:t>У</a:t>
            </a:r>
          </a:p>
        </p:txBody>
      </p:sp>
      <p:sp>
        <p:nvSpPr>
          <p:cNvPr id="11275" name="Line 13"/>
          <p:cNvSpPr>
            <a:spLocks noChangeShapeType="1"/>
          </p:cNvSpPr>
          <p:nvPr/>
        </p:nvSpPr>
        <p:spPr bwMode="auto">
          <a:xfrm>
            <a:off x="2655888" y="4992688"/>
            <a:ext cx="0" cy="1889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6" name="Line 14"/>
          <p:cNvSpPr>
            <a:spLocks noChangeShapeType="1"/>
          </p:cNvSpPr>
          <p:nvPr/>
        </p:nvSpPr>
        <p:spPr bwMode="auto">
          <a:xfrm>
            <a:off x="2249488" y="4789488"/>
            <a:ext cx="2317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7" name="Text Box 15"/>
          <p:cNvSpPr txBox="1">
            <a:spLocks noChangeArrowheads="1"/>
          </p:cNvSpPr>
          <p:nvPr/>
        </p:nvSpPr>
        <p:spPr bwMode="auto">
          <a:xfrm>
            <a:off x="2500313" y="5229225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278" name="Text Box 16"/>
          <p:cNvSpPr txBox="1">
            <a:spLocks noChangeArrowheads="1"/>
          </p:cNvSpPr>
          <p:nvPr/>
        </p:nvSpPr>
        <p:spPr bwMode="auto">
          <a:xfrm>
            <a:off x="1947863" y="4591050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279" name="Rectangle 17"/>
          <p:cNvSpPr>
            <a:spLocks noChangeArrowheads="1"/>
          </p:cNvSpPr>
          <p:nvPr/>
        </p:nvSpPr>
        <p:spPr bwMode="auto">
          <a:xfrm>
            <a:off x="3603625" y="352425"/>
            <a:ext cx="45400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4800" b="1" i="1" dirty="0" err="1" smtClean="0">
                <a:solidFill>
                  <a:srgbClr val="0000FF"/>
                </a:solidFill>
              </a:rPr>
              <a:t>у=</a:t>
            </a:r>
            <a:r>
              <a:rPr lang="en-US" sz="4800" b="1" i="1" dirty="0" smtClean="0">
                <a:solidFill>
                  <a:srgbClr val="0000FF"/>
                </a:solidFill>
              </a:rPr>
              <a:t>a(</a:t>
            </a:r>
            <a:r>
              <a:rPr lang="ru-RU" sz="4800" b="1" i="1" dirty="0" err="1" smtClean="0">
                <a:solidFill>
                  <a:srgbClr val="0000FF"/>
                </a:solidFill>
              </a:rPr>
              <a:t>х</a:t>
            </a:r>
            <a:r>
              <a:rPr lang="en-US" sz="4800" b="1" i="1" dirty="0" smtClean="0">
                <a:solidFill>
                  <a:srgbClr val="0000FF"/>
                </a:solidFill>
              </a:rPr>
              <a:t>-</a:t>
            </a:r>
            <a:r>
              <a:rPr lang="en-US" sz="4800" b="1" i="1" dirty="0" smtClean="0">
                <a:solidFill>
                  <a:srgbClr val="0000FF"/>
                </a:solidFill>
                <a:latin typeface="Times New Roman" pitchFamily="18" charset="0"/>
              </a:rPr>
              <a:t>m)</a:t>
            </a:r>
            <a:r>
              <a:rPr lang="ru-RU" sz="4800" b="1" i="1" baseline="30000" dirty="0">
                <a:solidFill>
                  <a:srgbClr val="0000FF"/>
                </a:solidFill>
              </a:rPr>
              <a:t>2</a:t>
            </a:r>
            <a:r>
              <a:rPr lang="en-US" sz="4800" b="1" i="1" dirty="0">
                <a:solidFill>
                  <a:srgbClr val="0000FF"/>
                </a:solidFill>
              </a:rPr>
              <a:t>, </a:t>
            </a:r>
            <a:r>
              <a:rPr lang="en-US" sz="4800" b="1" i="1" dirty="0" smtClean="0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4800" b="1" i="1" dirty="0" smtClean="0">
                <a:solidFill>
                  <a:srgbClr val="0000FF"/>
                </a:solidFill>
                <a:sym typeface="Symbol"/>
              </a:rPr>
              <a:t></a:t>
            </a:r>
            <a:r>
              <a:rPr lang="en-US" sz="4800" b="1" i="1" dirty="0" smtClean="0">
                <a:solidFill>
                  <a:srgbClr val="0000FF"/>
                </a:solidFill>
              </a:rPr>
              <a:t>0</a:t>
            </a:r>
            <a:endParaRPr lang="ru-RU" sz="48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21965E-6 L 0.16459 -4.2196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18" grpId="0" animBg="1"/>
      <p:bldP spid="389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124200" y="735013"/>
          <a:ext cx="2106613" cy="309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Формула" r:id="rId3" imgW="812800" imgH="1193800" progId="">
                  <p:embed/>
                </p:oleObj>
              </mc:Choice>
              <mc:Fallback>
                <p:oleObj name="Формула" r:id="rId3" imgW="812800" imgH="1193800" progId="">
                  <p:embed/>
                  <p:pic>
                    <p:nvPicPr>
                      <p:cNvPr id="0" name="Picture 1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735013"/>
                        <a:ext cx="2106613" cy="309403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1" name="Picture 3" descr="MCj0397526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3925888"/>
            <a:ext cx="3313113" cy="293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MCj0396744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4150" y="4032250"/>
            <a:ext cx="2300288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447800" y="-25400"/>
            <a:ext cx="6057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b="1">
                <a:solidFill>
                  <a:srgbClr val="0000FF"/>
                </a:solidFill>
              </a:rPr>
              <a:t>Постройте  в одной координатной  плоскости </a:t>
            </a:r>
          </a:p>
          <a:p>
            <a:pPr eaLnBrk="0" hangingPunct="0"/>
            <a:r>
              <a:rPr lang="ru-RU" sz="2000" b="1">
                <a:solidFill>
                  <a:srgbClr val="0000FF"/>
                </a:solidFill>
              </a:rPr>
              <a:t>                                              графики функций: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304800" y="457200"/>
            <a:ext cx="8715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accent2"/>
                </a:solidFill>
                <a:latin typeface="Verdana" pitchFamily="34" charset="0"/>
              </a:rPr>
              <a:t>Найти координаты вершины параболы:</a:t>
            </a:r>
            <a:r>
              <a:rPr lang="ru-RU" sz="2000" b="1">
                <a:solidFill>
                  <a:schemeClr val="accent2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40963" name="TextBox 4"/>
          <p:cNvSpPr txBox="1">
            <a:spLocks noChangeArrowheads="1"/>
          </p:cNvSpPr>
          <p:nvPr/>
        </p:nvSpPr>
        <p:spPr bwMode="auto">
          <a:xfrm>
            <a:off x="304800" y="1905000"/>
            <a:ext cx="4046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600" b="1">
                <a:solidFill>
                  <a:srgbClr val="FF33CC"/>
                </a:solidFill>
                <a:latin typeface="Verdana" pitchFamily="34" charset="0"/>
              </a:rPr>
              <a:t>У=2(х-4)² +5</a:t>
            </a:r>
          </a:p>
        </p:txBody>
      </p:sp>
      <p:sp>
        <p:nvSpPr>
          <p:cNvPr id="40964" name="TextBox 5"/>
          <p:cNvSpPr txBox="1">
            <a:spLocks noChangeArrowheads="1"/>
          </p:cNvSpPr>
          <p:nvPr/>
        </p:nvSpPr>
        <p:spPr bwMode="auto">
          <a:xfrm>
            <a:off x="285750" y="2714625"/>
            <a:ext cx="3387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600" b="1">
                <a:solidFill>
                  <a:srgbClr val="FF33CC"/>
                </a:solidFill>
                <a:latin typeface="Verdana" pitchFamily="34" charset="0"/>
              </a:rPr>
              <a:t>У=-6(х-1)²</a:t>
            </a:r>
          </a:p>
        </p:txBody>
      </p:sp>
      <p:sp>
        <p:nvSpPr>
          <p:cNvPr id="40965" name="TextBox 6"/>
          <p:cNvSpPr txBox="1">
            <a:spLocks noChangeArrowheads="1"/>
          </p:cNvSpPr>
          <p:nvPr/>
        </p:nvSpPr>
        <p:spPr bwMode="auto">
          <a:xfrm>
            <a:off x="285750" y="3500438"/>
            <a:ext cx="337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600" b="1">
                <a:solidFill>
                  <a:srgbClr val="FF33CC"/>
                </a:solidFill>
                <a:latin typeface="Verdana" pitchFamily="34" charset="0"/>
              </a:rPr>
              <a:t>У = -х²+12</a:t>
            </a:r>
          </a:p>
        </p:txBody>
      </p:sp>
      <p:sp>
        <p:nvSpPr>
          <p:cNvPr id="40966" name="TextBox 7"/>
          <p:cNvSpPr txBox="1">
            <a:spLocks noChangeArrowheads="1"/>
          </p:cNvSpPr>
          <p:nvPr/>
        </p:nvSpPr>
        <p:spPr bwMode="auto">
          <a:xfrm>
            <a:off x="357188" y="4214813"/>
            <a:ext cx="2678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600" b="1">
                <a:solidFill>
                  <a:srgbClr val="FF33CC"/>
                </a:solidFill>
                <a:latin typeface="Verdana" pitchFamily="34" charset="0"/>
              </a:rPr>
              <a:t>У= х²+4</a:t>
            </a:r>
          </a:p>
        </p:txBody>
      </p:sp>
      <p:sp>
        <p:nvSpPr>
          <p:cNvPr id="40967" name="TextBox 8"/>
          <p:cNvSpPr txBox="1">
            <a:spLocks noChangeArrowheads="1"/>
          </p:cNvSpPr>
          <p:nvPr/>
        </p:nvSpPr>
        <p:spPr bwMode="auto">
          <a:xfrm>
            <a:off x="357188" y="5000625"/>
            <a:ext cx="403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600" b="1">
                <a:solidFill>
                  <a:srgbClr val="FF33CC"/>
                </a:solidFill>
                <a:latin typeface="Verdana" pitchFamily="34" charset="0"/>
              </a:rPr>
              <a:t>У= (х+7)² - 9</a:t>
            </a:r>
          </a:p>
        </p:txBody>
      </p:sp>
      <p:sp>
        <p:nvSpPr>
          <p:cNvPr id="40968" name="TextBox 9"/>
          <p:cNvSpPr txBox="1">
            <a:spLocks noChangeArrowheads="1"/>
          </p:cNvSpPr>
          <p:nvPr/>
        </p:nvSpPr>
        <p:spPr bwMode="auto">
          <a:xfrm>
            <a:off x="357188" y="5786438"/>
            <a:ext cx="2436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600" b="1">
                <a:solidFill>
                  <a:srgbClr val="FF33CC"/>
                </a:solidFill>
                <a:latin typeface="Verdana" pitchFamily="34" charset="0"/>
              </a:rPr>
              <a:t>У=6 х²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81600" y="1828800"/>
            <a:ext cx="1517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FF00"/>
                </a:solidFill>
                <a:latin typeface="Verdana" pitchFamily="34" charset="0"/>
              </a:rPr>
              <a:t>(4;5)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500688" y="2714625"/>
            <a:ext cx="1517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FF00"/>
                </a:solidFill>
                <a:latin typeface="Verdana" pitchFamily="34" charset="0"/>
              </a:rPr>
              <a:t>(1;0)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410200" y="3505200"/>
            <a:ext cx="18430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FF00"/>
                </a:solidFill>
                <a:latin typeface="Verdana" pitchFamily="34" charset="0"/>
              </a:rPr>
              <a:t>(0;12)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562600" y="4267200"/>
            <a:ext cx="1517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FF00"/>
                </a:solidFill>
                <a:latin typeface="Verdana" pitchFamily="34" charset="0"/>
              </a:rPr>
              <a:t>(0;4)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643563" y="4929188"/>
            <a:ext cx="195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FF00"/>
                </a:solidFill>
                <a:latin typeface="Verdana" pitchFamily="34" charset="0"/>
              </a:rPr>
              <a:t>(-7;-9)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15000" y="5715000"/>
            <a:ext cx="1517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FF00"/>
                </a:solidFill>
                <a:latin typeface="Verdana" pitchFamily="34" charset="0"/>
              </a:rPr>
              <a:t>(0;0)</a:t>
            </a:r>
          </a:p>
        </p:txBody>
      </p:sp>
      <p:sp>
        <p:nvSpPr>
          <p:cNvPr id="17" name="5-конечная звезда 16">
            <a:hlinkClick r:id="rId2" action="ppaction://hlinksldjump"/>
          </p:cNvPr>
          <p:cNvSpPr/>
          <p:nvPr/>
        </p:nvSpPr>
        <p:spPr>
          <a:xfrm>
            <a:off x="8001000" y="5715000"/>
            <a:ext cx="642938" cy="71437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4" grpId="0"/>
      <p:bldP spid="40965" grpId="0"/>
      <p:bldP spid="40966" grpId="0"/>
      <p:bldP spid="40967" grpId="0"/>
      <p:bldP spid="40968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 eaLnBrk="1" hangingPunct="1"/>
            <a:r>
              <a:rPr lang="ru-RU" sz="4000" dirty="0" smtClean="0">
                <a:solidFill>
                  <a:srgbClr val="C00000"/>
                </a:solidFill>
              </a:rPr>
              <a:t>      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График квадратичной </a:t>
            </a:r>
          </a:p>
          <a:p>
            <a:pPr algn="ctr" eaLnBrk="1" hangingPunct="1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функции, его свойства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Квадратичной функцией называется функция, которую можно задать формулой вида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y=ax²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bx+c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где </a:t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независимая переменная,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a, b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с -некоторые числа (причём а≠0).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981200"/>
            <a:ext cx="7772400" cy="41148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</a:rPr>
              <a:t>Например: </a:t>
            </a:r>
            <a:r>
              <a:rPr lang="ru-RU" b="1" i="1" dirty="0" smtClean="0">
                <a:solidFill>
                  <a:srgbClr val="C00000"/>
                </a:solidFill>
              </a:rPr>
              <a:t>у = 5х</a:t>
            </a:r>
            <a:r>
              <a:rPr lang="en-US" b="1" i="1" dirty="0" smtClean="0">
                <a:solidFill>
                  <a:srgbClr val="C00000"/>
                </a:solidFill>
              </a:rPr>
              <a:t>²</a:t>
            </a:r>
            <a:r>
              <a:rPr lang="ru-RU" b="1" i="1" dirty="0" smtClean="0">
                <a:solidFill>
                  <a:srgbClr val="C00000"/>
                </a:solidFill>
              </a:rPr>
              <a:t>+6х+3,</a:t>
            </a:r>
            <a:endParaRPr lang="ru-RU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ru-RU" b="1" i="1" dirty="0" smtClean="0">
                <a:solidFill>
                  <a:srgbClr val="C00000"/>
                </a:solidFill>
              </a:rPr>
              <a:t>                  у = -7х</a:t>
            </a:r>
            <a:r>
              <a:rPr lang="en-US" b="1" i="1" dirty="0" smtClean="0">
                <a:solidFill>
                  <a:srgbClr val="C00000"/>
                </a:solidFill>
              </a:rPr>
              <a:t>²</a:t>
            </a:r>
            <a:r>
              <a:rPr lang="ru-RU" b="1" i="1" dirty="0" smtClean="0">
                <a:solidFill>
                  <a:srgbClr val="C00000"/>
                </a:solidFill>
              </a:rPr>
              <a:t>+8х-2,</a:t>
            </a:r>
          </a:p>
          <a:p>
            <a:pPr eaLnBrk="1" hangingPunct="1"/>
            <a:r>
              <a:rPr lang="ru-RU" b="1" i="1" dirty="0" smtClean="0">
                <a:solidFill>
                  <a:srgbClr val="C00000"/>
                </a:solidFill>
              </a:rPr>
              <a:t>                   у = 0,8х</a:t>
            </a:r>
            <a:r>
              <a:rPr lang="en-US" b="1" i="1" dirty="0" smtClean="0">
                <a:solidFill>
                  <a:srgbClr val="C00000"/>
                </a:solidFill>
              </a:rPr>
              <a:t>²</a:t>
            </a:r>
            <a:r>
              <a:rPr lang="ru-RU" b="1" i="1" dirty="0" smtClean="0">
                <a:solidFill>
                  <a:srgbClr val="C00000"/>
                </a:solidFill>
              </a:rPr>
              <a:t>+5, </a:t>
            </a:r>
          </a:p>
          <a:p>
            <a:pPr eaLnBrk="1" hangingPunct="1"/>
            <a:r>
              <a:rPr lang="ru-RU" b="1" i="1" dirty="0" smtClean="0">
                <a:solidFill>
                  <a:srgbClr val="C00000"/>
                </a:solidFill>
              </a:rPr>
              <a:t>                   у = </a:t>
            </a:r>
            <a:r>
              <a:rPr lang="en-US" b="1" i="1" dirty="0" smtClean="0">
                <a:solidFill>
                  <a:srgbClr val="C00000"/>
                </a:solidFill>
              </a:rPr>
              <a:t>¾</a:t>
            </a:r>
            <a:r>
              <a:rPr lang="ru-RU" b="1" i="1" dirty="0" err="1" smtClean="0">
                <a:solidFill>
                  <a:srgbClr val="C00000"/>
                </a:solidFill>
              </a:rPr>
              <a:t>х</a:t>
            </a:r>
            <a:r>
              <a:rPr lang="en-US" b="1" i="1" dirty="0" smtClean="0">
                <a:solidFill>
                  <a:srgbClr val="C00000"/>
                </a:solidFill>
              </a:rPr>
              <a:t>²</a:t>
            </a:r>
            <a:r>
              <a:rPr lang="ru-RU" b="1" i="1" dirty="0" smtClean="0">
                <a:solidFill>
                  <a:srgbClr val="C00000"/>
                </a:solidFill>
              </a:rPr>
              <a:t>-8х,     </a:t>
            </a:r>
          </a:p>
          <a:p>
            <a:pPr eaLnBrk="1" hangingPunct="1"/>
            <a:r>
              <a:rPr lang="ru-RU" b="1" i="1" dirty="0" smtClean="0">
                <a:solidFill>
                  <a:srgbClr val="C00000"/>
                </a:solidFill>
              </a:rPr>
              <a:t>                   у = -12х</a:t>
            </a:r>
            <a:r>
              <a:rPr lang="en-US" b="1" i="1" dirty="0" smtClean="0">
                <a:solidFill>
                  <a:srgbClr val="C00000"/>
                </a:solidFill>
              </a:rPr>
              <a:t>²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endParaRPr lang="ru-RU" dirty="0" smtClean="0">
              <a:solidFill>
                <a:srgbClr val="C00000"/>
              </a:solidFill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квадратичные функции</a:t>
            </a:r>
          </a:p>
          <a:p>
            <a:pPr eaLnBrk="1" hangingPunct="1"/>
            <a:endParaRPr lang="ru-RU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C00000"/>
                </a:solidFill>
              </a:rPr>
              <a:t>Графиком квадратичной функции является парабола, ветви которой направлены вверх(если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dirty="0" smtClean="0">
                <a:solidFill>
                  <a:srgbClr val="C00000"/>
                </a:solidFill>
              </a:rPr>
              <a:t>&gt;0</a:t>
            </a:r>
            <a:r>
              <a:rPr lang="ru-RU" sz="2400" dirty="0" smtClean="0">
                <a:solidFill>
                  <a:srgbClr val="C00000"/>
                </a:solidFill>
              </a:rPr>
              <a:t>)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или вниз (если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dirty="0" smtClean="0">
                <a:solidFill>
                  <a:srgbClr val="C00000"/>
                </a:solidFill>
              </a:rPr>
              <a:t>&lt;</a:t>
            </a:r>
            <a:r>
              <a:rPr lang="ru-RU" sz="2400" dirty="0" smtClean="0">
                <a:solidFill>
                  <a:srgbClr val="C00000"/>
                </a:solidFill>
              </a:rPr>
              <a:t>0).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3581400" y="1981200"/>
            <a:ext cx="5105400" cy="4144963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+4х-1 </a:t>
            </a:r>
            <a:r>
              <a:rPr lang="ru-RU" dirty="0" smtClean="0"/>
              <a:t>– графиком является парабола, ветви которой направлены</a:t>
            </a:r>
            <a:r>
              <a:rPr lang="ru-RU" dirty="0" smtClean="0">
                <a:solidFill>
                  <a:srgbClr val="C00000"/>
                </a:solidFill>
              </a:rPr>
              <a:t> вверх </a:t>
            </a:r>
            <a:r>
              <a:rPr lang="ru-RU" dirty="0" smtClean="0"/>
              <a:t>(т.к.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а=2,</a:t>
            </a:r>
            <a:r>
              <a:rPr lang="ru-RU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solidFill>
                  <a:srgbClr val="C00000"/>
                </a:solidFill>
              </a:rPr>
              <a:t>)</a:t>
            </a:r>
            <a:r>
              <a:rPr lang="ru-RU" dirty="0" smtClean="0"/>
              <a:t>.</a:t>
            </a:r>
            <a:endParaRPr lang="en-US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-х+3 </a:t>
            </a:r>
            <a:r>
              <a:rPr lang="ru-RU" dirty="0" smtClean="0"/>
              <a:t>– графиком является парабола, ветви которой направлены </a:t>
            </a:r>
            <a:r>
              <a:rPr lang="ru-RU" dirty="0" smtClean="0">
                <a:solidFill>
                  <a:srgbClr val="C00000"/>
                </a:solidFill>
              </a:rPr>
              <a:t>вниз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(т.к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а=-7, а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solidFill>
                  <a:srgbClr val="C00000"/>
                </a:solidFill>
              </a:rPr>
              <a:t>).</a:t>
            </a:r>
            <a:endParaRPr lang="en-US" dirty="0" smtClean="0">
              <a:solidFill>
                <a:srgbClr val="C00000"/>
              </a:solidFill>
            </a:endParaRPr>
          </a:p>
          <a:p>
            <a:pPr eaLnBrk="1" hangingPunct="1"/>
            <a:endParaRPr lang="ru-RU" dirty="0" smtClean="0"/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1116013" y="2420938"/>
            <a:ext cx="1727200" cy="17287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            </a:t>
            </a:r>
            <a:r>
              <a:rPr lang="ru-RU"/>
              <a:t>    </a:t>
            </a:r>
            <a:r>
              <a:rPr lang="ru-RU">
                <a:solidFill>
                  <a:schemeClr val="bg2"/>
                </a:solidFill>
              </a:rPr>
              <a:t>у</a:t>
            </a:r>
            <a:r>
              <a:rPr lang="en-US">
                <a:solidFill>
                  <a:schemeClr val="bg2"/>
                </a:solidFill>
              </a:rPr>
              <a:t>             </a:t>
            </a:r>
          </a:p>
          <a:p>
            <a:pPr algn="ctr"/>
            <a:endParaRPr lang="en-US">
              <a:solidFill>
                <a:schemeClr val="bg2"/>
              </a:solidFill>
            </a:endParaRPr>
          </a:p>
          <a:p>
            <a:pPr algn="ctr"/>
            <a:endParaRPr lang="en-US">
              <a:solidFill>
                <a:schemeClr val="bg2"/>
              </a:solidFill>
            </a:endParaRPr>
          </a:p>
          <a:p>
            <a:pPr algn="ctr"/>
            <a:r>
              <a:rPr lang="ru-RU">
                <a:solidFill>
                  <a:schemeClr val="bg2"/>
                </a:solidFill>
              </a:rPr>
              <a:t>0   </a:t>
            </a:r>
            <a:endParaRPr lang="en-US">
              <a:solidFill>
                <a:schemeClr val="bg2"/>
              </a:solidFill>
            </a:endParaRPr>
          </a:p>
          <a:p>
            <a:pPr algn="ctr"/>
            <a:r>
              <a:rPr lang="ru-RU">
                <a:solidFill>
                  <a:schemeClr val="bg2"/>
                </a:solidFill>
              </a:rPr>
              <a:t>                      х</a:t>
            </a:r>
            <a:endParaRPr lang="en-US">
              <a:solidFill>
                <a:schemeClr val="bg2"/>
              </a:solidFill>
            </a:endParaRPr>
          </a:p>
          <a:p>
            <a:pPr algn="ctr"/>
            <a:endParaRPr lang="en-US">
              <a:solidFill>
                <a:schemeClr val="bg2"/>
              </a:solidFill>
            </a:endParaRPr>
          </a:p>
          <a:p>
            <a:pPr algn="ctr"/>
            <a:endParaRPr lang="ru-RU">
              <a:solidFill>
                <a:schemeClr val="bg2"/>
              </a:solidFill>
            </a:endParaRPr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1116013" y="4292600"/>
            <a:ext cx="1727200" cy="1800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                </a:t>
            </a:r>
            <a:r>
              <a:rPr lang="ru-RU">
                <a:solidFill>
                  <a:schemeClr val="bg2"/>
                </a:solidFill>
              </a:rPr>
              <a:t>у             </a:t>
            </a:r>
          </a:p>
          <a:p>
            <a:pPr algn="ctr"/>
            <a:endParaRPr lang="ru-RU">
              <a:solidFill>
                <a:schemeClr val="bg2"/>
              </a:solidFill>
            </a:endParaRPr>
          </a:p>
          <a:p>
            <a:pPr algn="ctr"/>
            <a:r>
              <a:rPr lang="ru-RU">
                <a:solidFill>
                  <a:schemeClr val="bg2"/>
                </a:solidFill>
              </a:rPr>
              <a:t>  </a:t>
            </a:r>
          </a:p>
          <a:p>
            <a:pPr algn="ctr"/>
            <a:r>
              <a:rPr lang="ru-RU">
                <a:solidFill>
                  <a:schemeClr val="bg2"/>
                </a:solidFill>
              </a:rPr>
              <a:t>0    </a:t>
            </a:r>
          </a:p>
          <a:p>
            <a:pPr algn="ctr"/>
            <a:r>
              <a:rPr lang="ru-RU">
                <a:solidFill>
                  <a:schemeClr val="bg2"/>
                </a:solidFill>
              </a:rPr>
              <a:t>                         х</a:t>
            </a:r>
          </a:p>
          <a:p>
            <a:pPr algn="ctr"/>
            <a:endParaRPr lang="ru-RU">
              <a:solidFill>
                <a:schemeClr val="bg2"/>
              </a:solidFill>
            </a:endParaRPr>
          </a:p>
          <a:p>
            <a:pPr algn="ctr"/>
            <a:endParaRPr lang="ru-RU">
              <a:solidFill>
                <a:schemeClr val="bg2"/>
              </a:solidFill>
            </a:endParaRPr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 flipV="1">
            <a:off x="1979613" y="2492375"/>
            <a:ext cx="0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03" name="Line 11"/>
          <p:cNvSpPr>
            <a:spLocks noChangeShapeType="1"/>
          </p:cNvSpPr>
          <p:nvPr/>
        </p:nvSpPr>
        <p:spPr bwMode="auto">
          <a:xfrm>
            <a:off x="1116013" y="3357563"/>
            <a:ext cx="172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04" name="Line 12"/>
          <p:cNvSpPr>
            <a:spLocks noChangeShapeType="1"/>
          </p:cNvSpPr>
          <p:nvPr/>
        </p:nvSpPr>
        <p:spPr bwMode="auto">
          <a:xfrm flipV="1">
            <a:off x="1979613" y="4292600"/>
            <a:ext cx="0" cy="1800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05" name="Line 13"/>
          <p:cNvSpPr>
            <a:spLocks noChangeShapeType="1"/>
          </p:cNvSpPr>
          <p:nvPr/>
        </p:nvSpPr>
        <p:spPr bwMode="auto">
          <a:xfrm>
            <a:off x="1116013" y="5157788"/>
            <a:ext cx="1655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06" name="Freeform 14"/>
          <p:cNvSpPr>
            <a:spLocks/>
          </p:cNvSpPr>
          <p:nvPr/>
        </p:nvSpPr>
        <p:spPr bwMode="auto">
          <a:xfrm>
            <a:off x="1331913" y="2565400"/>
            <a:ext cx="936625" cy="1368425"/>
          </a:xfrm>
          <a:custGeom>
            <a:avLst/>
            <a:gdLst>
              <a:gd name="T0" fmla="*/ 0 w 590"/>
              <a:gd name="T1" fmla="*/ 0 h 862"/>
              <a:gd name="T2" fmla="*/ 2147483647 w 590"/>
              <a:gd name="T3" fmla="*/ 2147483647 h 862"/>
              <a:gd name="T4" fmla="*/ 2147483647 w 590"/>
              <a:gd name="T5" fmla="*/ 0 h 862"/>
              <a:gd name="T6" fmla="*/ 0 60000 65536"/>
              <a:gd name="T7" fmla="*/ 0 60000 65536"/>
              <a:gd name="T8" fmla="*/ 0 60000 65536"/>
              <a:gd name="T9" fmla="*/ 0 w 590"/>
              <a:gd name="T10" fmla="*/ 0 h 862"/>
              <a:gd name="T11" fmla="*/ 590 w 590"/>
              <a:gd name="T12" fmla="*/ 862 h 8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862">
                <a:moveTo>
                  <a:pt x="0" y="0"/>
                </a:moveTo>
                <a:cubicBezTo>
                  <a:pt x="87" y="431"/>
                  <a:pt x="175" y="862"/>
                  <a:pt x="273" y="862"/>
                </a:cubicBezTo>
                <a:cubicBezTo>
                  <a:pt x="371" y="862"/>
                  <a:pt x="480" y="431"/>
                  <a:pt x="59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0607" name="Freeform 15"/>
          <p:cNvSpPr>
            <a:spLocks/>
          </p:cNvSpPr>
          <p:nvPr/>
        </p:nvSpPr>
        <p:spPr bwMode="auto">
          <a:xfrm>
            <a:off x="1547813" y="4437063"/>
            <a:ext cx="1152525" cy="1512887"/>
          </a:xfrm>
          <a:custGeom>
            <a:avLst/>
            <a:gdLst>
              <a:gd name="T0" fmla="*/ 0 w 726"/>
              <a:gd name="T1" fmla="*/ 2147483647 h 953"/>
              <a:gd name="T2" fmla="*/ 2147483647 w 726"/>
              <a:gd name="T3" fmla="*/ 0 h 953"/>
              <a:gd name="T4" fmla="*/ 2147483647 w 726"/>
              <a:gd name="T5" fmla="*/ 2147483647 h 953"/>
              <a:gd name="T6" fmla="*/ 0 60000 65536"/>
              <a:gd name="T7" fmla="*/ 0 60000 65536"/>
              <a:gd name="T8" fmla="*/ 0 60000 65536"/>
              <a:gd name="T9" fmla="*/ 0 w 726"/>
              <a:gd name="T10" fmla="*/ 0 h 953"/>
              <a:gd name="T11" fmla="*/ 726 w 726"/>
              <a:gd name="T12" fmla="*/ 953 h 9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953">
                <a:moveTo>
                  <a:pt x="0" y="953"/>
                </a:moveTo>
                <a:cubicBezTo>
                  <a:pt x="121" y="476"/>
                  <a:pt x="242" y="0"/>
                  <a:pt x="363" y="0"/>
                </a:cubicBezTo>
                <a:cubicBezTo>
                  <a:pt x="484" y="0"/>
                  <a:pt x="605" y="476"/>
                  <a:pt x="726" y="95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2" grpId="0" animBg="1"/>
      <p:bldP spid="110603" grpId="0" animBg="1"/>
      <p:bldP spid="110604" grpId="0" animBg="1"/>
      <p:bldP spid="110605" grpId="0" animBg="1"/>
      <p:bldP spid="110606" grpId="0" animBg="1"/>
      <p:bldP spid="11060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179388" y="1524001"/>
            <a:ext cx="8659812" cy="526297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Century Gothic" pitchFamily="34" charset="0"/>
              <a:buAutoNum type="arabicPeriod"/>
            </a:pPr>
            <a:r>
              <a:rPr lang="ru-RU" sz="2400" b="1" dirty="0">
                <a:solidFill>
                  <a:srgbClr val="FF6600"/>
                </a:solidFill>
                <a:latin typeface="Verdana" pitchFamily="34" charset="0"/>
              </a:rPr>
              <a:t>Определить координату вершины параболы по формулам:</a:t>
            </a:r>
          </a:p>
          <a:p>
            <a:pPr marL="514350" indent="-514350">
              <a:buFont typeface="Century Gothic" pitchFamily="34" charset="0"/>
              <a:buAutoNum type="arabicPeriod"/>
            </a:pPr>
            <a:endParaRPr lang="ru-RU" sz="2400" b="1" dirty="0" smtClean="0">
              <a:solidFill>
                <a:srgbClr val="FF6600"/>
              </a:solidFill>
              <a:latin typeface="Verdana" pitchFamily="34" charset="0"/>
            </a:endParaRPr>
          </a:p>
          <a:p>
            <a:pPr marL="514350" indent="-514350">
              <a:buFont typeface="Century Gothic" pitchFamily="34" charset="0"/>
              <a:buAutoNum type="arabicPeriod"/>
            </a:pPr>
            <a:endParaRPr lang="ru-RU" sz="2400" b="1" dirty="0" smtClean="0">
              <a:solidFill>
                <a:srgbClr val="FF6600"/>
              </a:solidFill>
              <a:latin typeface="Verdana" pitchFamily="34" charset="0"/>
            </a:endParaRPr>
          </a:p>
          <a:p>
            <a:pPr marL="514350" indent="-514350">
              <a:buFont typeface="Century Gothic" pitchFamily="34" charset="0"/>
              <a:buAutoNum type="arabicPeriod"/>
            </a:pPr>
            <a:endParaRPr lang="ru-RU" sz="2400" b="1" dirty="0">
              <a:solidFill>
                <a:srgbClr val="FF6600"/>
              </a:solidFill>
              <a:latin typeface="Verdana" pitchFamily="34" charset="0"/>
            </a:endParaRPr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ru-RU" sz="2400" b="1" dirty="0">
                <a:solidFill>
                  <a:srgbClr val="FF6600"/>
                </a:solidFill>
                <a:latin typeface="Verdana" pitchFamily="34" charset="0"/>
              </a:rPr>
              <a:t>Отметить эту точку на координатной плоскости.</a:t>
            </a:r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ru-RU" sz="2400" b="1" dirty="0">
                <a:solidFill>
                  <a:srgbClr val="FF6600"/>
                </a:solidFill>
                <a:latin typeface="Verdana" pitchFamily="34" charset="0"/>
              </a:rPr>
              <a:t> Через вершину параболы начертить ось симметрии параболы</a:t>
            </a:r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ru-RU" sz="2400" b="1" dirty="0">
                <a:solidFill>
                  <a:srgbClr val="FF6600"/>
                </a:solidFill>
                <a:latin typeface="Verdana" pitchFamily="34" charset="0"/>
              </a:rPr>
              <a:t>Найти нули функции и 0тметить их на числовой прямой </a:t>
            </a:r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ru-RU" sz="2400" b="1" dirty="0">
                <a:solidFill>
                  <a:srgbClr val="FF6600"/>
                </a:solidFill>
                <a:latin typeface="Verdana" pitchFamily="34" charset="0"/>
              </a:rPr>
              <a:t>Найти координаты двух дополнительных точек и симметричных им </a:t>
            </a:r>
          </a:p>
          <a:p>
            <a:pPr marL="514350" indent="-514350">
              <a:buFont typeface="Century Gothic" pitchFamily="34" charset="0"/>
              <a:buAutoNum type="arabicPeriod"/>
            </a:pPr>
            <a:r>
              <a:rPr lang="ru-RU" sz="2400" b="1" dirty="0">
                <a:solidFill>
                  <a:srgbClr val="FF6600"/>
                </a:solidFill>
                <a:latin typeface="Verdana" pitchFamily="34" charset="0"/>
              </a:rPr>
              <a:t>Провести кривую параболы.  </a:t>
            </a: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02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2133600"/>
            <a:ext cx="411480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0" y="1581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395288" y="8096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95288" y="444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8" name="Rectangle 11"/>
          <p:cNvSpPr>
            <a:spLocks noChangeArrowheads="1"/>
          </p:cNvSpPr>
          <p:nvPr/>
        </p:nvSpPr>
        <p:spPr bwMode="auto">
          <a:xfrm>
            <a:off x="323850" y="304800"/>
            <a:ext cx="5903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pic>
        <p:nvPicPr>
          <p:cNvPr id="10252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57663" y="2979152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21" name="Text Box 15"/>
          <p:cNvSpPr txBox="1">
            <a:spLocks noChangeArrowheads="1"/>
          </p:cNvSpPr>
          <p:nvPr/>
        </p:nvSpPr>
        <p:spPr bwMode="auto">
          <a:xfrm>
            <a:off x="2700338" y="549275"/>
            <a:ext cx="43652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latin typeface="Verdana" pitchFamily="34" charset="0"/>
              </a:rPr>
              <a:t>Алгоритм </a:t>
            </a:r>
            <a:r>
              <a:rPr lang="ru-RU" sz="3200" b="1" dirty="0"/>
              <a:t>решения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4582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2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Постройте график функции и найдите вершины параболы</a:t>
            </a:r>
            <a:br>
              <a:rPr lang="ru-RU" sz="27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smtClean="0">
                <a:solidFill>
                  <a:schemeClr val="accent5"/>
                </a:solidFill>
                <a:latin typeface="Times New Roman" pitchFamily="18" charset="0"/>
              </a:rPr>
              <a:t>y=</a:t>
            </a:r>
            <a:r>
              <a:rPr lang="ru-RU" sz="2700" b="1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700" b="1" i="1" baseline="300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700" b="1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-2х-3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endParaRPr lang="ru-RU" sz="1800" dirty="0" smtClean="0">
              <a:solidFill>
                <a:srgbClr val="FF5050"/>
              </a:solidFill>
            </a:endParaRP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4191000" y="1752600"/>
            <a:ext cx="3810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ru-RU" i="1" dirty="0"/>
          </a:p>
          <a:p>
            <a:endParaRPr lang="ru-RU" i="1" dirty="0"/>
          </a:p>
          <a:p>
            <a:endParaRPr lang="ru-RU" i="1" dirty="0"/>
          </a:p>
          <a:p>
            <a:endParaRPr lang="ru-RU" i="1" dirty="0"/>
          </a:p>
          <a:p>
            <a:endParaRPr lang="ru-RU" i="1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8077200" y="1219200"/>
            <a:ext cx="0" cy="5410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311400" y="3657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ru-RU" b="1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81000" y="1905000"/>
            <a:ext cx="3368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ru-RU"/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762000" y="1676400"/>
            <a:ext cx="73914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ru-RU" dirty="0" smtClean="0">
                <a:solidFill>
                  <a:schemeClr val="accent4"/>
                </a:solidFill>
              </a:rPr>
              <a:t>1.</a:t>
            </a:r>
            <a:r>
              <a:rPr lang="ru-RU" dirty="0" smtClean="0"/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Рассмотрите функцию </a:t>
            </a:r>
          </a:p>
          <a:p>
            <a:pPr marL="342900" indent="-34290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y=x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dirty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Определите направление ветвей</a:t>
            </a:r>
          </a:p>
          <a:p>
            <a:pPr marL="342900" indent="-342900"/>
            <a:endParaRPr lang="ru-RU" sz="2400" dirty="0" smtClean="0">
              <a:solidFill>
                <a:srgbClr val="FF5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dirty="0" smtClean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Найдите вершины параболы: </a:t>
            </a:r>
          </a:p>
          <a:p>
            <a:pPr marL="342900" indent="-342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Заполнить таблицу значений функции.</a:t>
            </a:r>
          </a:p>
          <a:p>
            <a:r>
              <a:rPr lang="ru-RU" sz="2400" dirty="0" smtClean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Построить график функции: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отметить в координатной плоскости точки, координаты которых указаны в таблице;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соединить их плавной линией. </a:t>
            </a:r>
          </a:p>
          <a:p>
            <a:pPr marL="342900" indent="-342900"/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/>
          </a:p>
        </p:txBody>
      </p:sp>
      <p:pic>
        <p:nvPicPr>
          <p:cNvPr id="8" name="Рисунок 7" descr="https://urok.1sept.ru/articles/565733/img1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971800"/>
            <a:ext cx="220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6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65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65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65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65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65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65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1905000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у = </a:t>
            </a:r>
            <a:r>
              <a:rPr lang="ru-RU" i="1" dirty="0" err="1" smtClean="0"/>
              <a:t>х</a:t>
            </a:r>
            <a:r>
              <a:rPr lang="ru-RU" i="1" dirty="0" smtClean="0"/>
              <a:t>²– 2х – 3</a:t>
            </a:r>
            <a:r>
              <a:rPr lang="ru-RU" dirty="0" smtClean="0"/>
              <a:t> – квадратичная функция, графиком является парабола, ветви которой направлены вверх (т.к. </a:t>
            </a:r>
            <a:r>
              <a:rPr lang="ru-RU" i="1" dirty="0" smtClean="0"/>
              <a:t>а = 1, а &gt; 0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52400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Постройте график функции и найдите вершины параболы   </a:t>
            </a:r>
            <a:r>
              <a:rPr lang="en-US" sz="2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y=</a:t>
            </a:r>
            <a:r>
              <a:rPr lang="ru-RU" sz="2400" b="1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baseline="300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-2х-3</a:t>
            </a:r>
            <a:br>
              <a:rPr lang="ru-RU" sz="2400" b="1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09600" y="2971800"/>
            <a:ext cx="4114800" cy="3352800"/>
          </a:xfrm>
        </p:spPr>
        <p:txBody>
          <a:bodyPr>
            <a:normAutofit/>
          </a:bodyPr>
          <a:lstStyle/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Вершина параболы А(1;-4)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Составим таблицу значений: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   -1   0    1    2    3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   0  -3    -4   - 3   0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s://urok.1sept.ru/articles/565733/img1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895600"/>
            <a:ext cx="365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0" y="74711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https://urok.1sept.ru/articles/565733/img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743200"/>
            <a:ext cx="3505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60E6A7A0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609600" y="0"/>
            <a:ext cx="807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596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609598" y="304800"/>
            <a:ext cx="7772402" cy="12954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ОГЭ задание № 11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рисунке изображены графики функций вида y=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sz="1600" baseline="30000" dirty="0" smtClean="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</a:rPr>
              <a:t>x+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</a:rPr>
              <a:t>c</a:t>
            </a:r>
            <a:r>
              <a:rPr lang="ru-RU" sz="1600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</a:rPr>
              <a:t>Установите соответствие между графиками функций и знаками коэффициентов а и с.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23" name="Picture 7" descr="1"/>
          <p:cNvPicPr>
            <a:picLocks noChangeAspect="1" noChangeArrowheads="1"/>
          </p:cNvPicPr>
          <p:nvPr/>
        </p:nvPicPr>
        <p:blipFill>
          <a:blip r:embed="rId3" cstate="print"/>
          <a:srcRect l="17999"/>
          <a:stretch>
            <a:fillRect/>
          </a:stretch>
        </p:blipFill>
        <p:spPr bwMode="auto">
          <a:xfrm>
            <a:off x="381000" y="1676400"/>
            <a:ext cx="2286000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676400"/>
            <a:ext cx="21336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5" descr="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1676400"/>
            <a:ext cx="28194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381000" y="3505200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/>
              <a:t>А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3200400" y="3429000"/>
            <a:ext cx="3690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/>
              <a:t>Б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5791200" y="3505200"/>
            <a:ext cx="3047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/>
              <a:t>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92540" y="4267200"/>
            <a:ext cx="219386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КОЭФФИЦИЕНТЫ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5257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а&lt;0,с&gt;0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16500" y="5257800"/>
            <a:ext cx="153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2)а&gt;0, с&gt;0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5257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3)а</a:t>
            </a:r>
            <a:r>
              <a:rPr lang="ru-RU" dirty="0" smtClean="0">
                <a:sym typeface="Symbol"/>
              </a:rPr>
              <a:t>0, с0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828800"/>
            <a:ext cx="261801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 descr="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600200"/>
            <a:ext cx="2819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600200"/>
            <a:ext cx="2819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77200" cy="1143000"/>
          </a:xfrm>
        </p:spPr>
        <p:txBody>
          <a:bodyPr/>
          <a:lstStyle/>
          <a:p>
            <a:pPr eaLnBrk="1" hangingPunct="1"/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ОГЭ задание № 11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52400" y="6491288"/>
            <a:ext cx="8321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304800" y="3048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0" name="Формула" r:id="rId6" imgW="114151" imgH="215619" progId="">
                  <p:embed/>
                </p:oleObj>
              </mc:Choice>
              <mc:Fallback>
                <p:oleObj name="Формула" r:id="rId6" imgW="114151" imgH="215619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381000" y="3505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/>
              <a:t>а</a:t>
            </a:r>
          </a:p>
        </p:txBody>
      </p:sp>
      <p:sp>
        <p:nvSpPr>
          <p:cNvPr id="24589" name="Text Box 14"/>
          <p:cNvSpPr txBox="1">
            <a:spLocks noChangeArrowheads="1"/>
          </p:cNvSpPr>
          <p:nvPr/>
        </p:nvSpPr>
        <p:spPr bwMode="auto">
          <a:xfrm>
            <a:off x="3200400" y="3429000"/>
            <a:ext cx="34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/>
              <a:t>б</a:t>
            </a:r>
          </a:p>
        </p:txBody>
      </p:sp>
      <p:sp>
        <p:nvSpPr>
          <p:cNvPr id="24590" name="Text Box 15"/>
          <p:cNvSpPr txBox="1">
            <a:spLocks noChangeArrowheads="1"/>
          </p:cNvSpPr>
          <p:nvPr/>
        </p:nvSpPr>
        <p:spPr bwMode="auto">
          <a:xfrm>
            <a:off x="5791201" y="3505200"/>
            <a:ext cx="22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/>
              <a:t>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5029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1)а</a:t>
            </a:r>
            <a:r>
              <a:rPr lang="ru-RU" dirty="0" smtClean="0">
                <a:sym typeface="Symbol"/>
              </a:rPr>
              <a:t>0, с0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124200" y="4953000"/>
            <a:ext cx="1411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2)а</a:t>
            </a:r>
            <a:r>
              <a:rPr lang="ru-RU" dirty="0" smtClean="0">
                <a:sym typeface="Symbol"/>
              </a:rPr>
              <a:t>0, с0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495300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3)а</a:t>
            </a:r>
            <a:r>
              <a:rPr lang="ru-RU" dirty="0" smtClean="0">
                <a:sym typeface="Symbol"/>
              </a:rPr>
              <a:t>0, с0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ОГЭ задание №11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Установите соответствие между функциями и их графиками</a:t>
            </a:r>
            <a:endParaRPr lang="ru-RU" sz="2400" dirty="0"/>
          </a:p>
        </p:txBody>
      </p:sp>
      <p:pic>
        <p:nvPicPr>
          <p:cNvPr id="542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94405" y="2160588"/>
            <a:ext cx="617880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</a:rPr>
              <a:t>ОГЭ задание №11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Установите соответствие между функциями и их графиками</a:t>
            </a:r>
            <a:endParaRPr lang="ru-RU" sz="2000" dirty="0"/>
          </a:p>
        </p:txBody>
      </p:sp>
      <p:pic>
        <p:nvPicPr>
          <p:cNvPr id="563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65854" y="2160588"/>
            <a:ext cx="6235904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accent2"/>
                </a:solidFill>
              </a:rPr>
              <a:t>Итог урока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381000" y="1566863"/>
            <a:ext cx="8382000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rgbClr val="003300"/>
                </a:solidFill>
              </a:rPr>
              <a:t>При решении данных заданий нам удалось систематизировать знания о применении квадратичной функции. Математика- это содержательное, увлекательное и доступное поле деятельности, дающее ученику богатую пищу для ума.  Свойства квадратичной функции лежат в основе </a:t>
            </a:r>
            <a:r>
              <a:rPr lang="ru-RU" b="1" i="1" dirty="0">
                <a:solidFill>
                  <a:srgbClr val="003300"/>
                </a:solidFill>
              </a:rPr>
              <a:t>решения</a:t>
            </a:r>
            <a:r>
              <a:rPr lang="ru-RU" dirty="0">
                <a:solidFill>
                  <a:srgbClr val="003300"/>
                </a:solidFill>
              </a:rPr>
              <a:t> </a:t>
            </a:r>
            <a:r>
              <a:rPr lang="ru-RU" b="1" i="1" dirty="0">
                <a:solidFill>
                  <a:srgbClr val="FF0000"/>
                </a:solidFill>
              </a:rPr>
              <a:t>квадратных неравенств</a:t>
            </a:r>
            <a:r>
              <a:rPr lang="ru-RU" dirty="0">
                <a:solidFill>
                  <a:srgbClr val="FF0000"/>
                </a:solidFill>
              </a:rPr>
              <a:t>.</a:t>
            </a:r>
            <a:r>
              <a:rPr lang="ru-RU" dirty="0">
                <a:solidFill>
                  <a:srgbClr val="003300"/>
                </a:solidFill>
              </a:rPr>
              <a:t>     Многие </a:t>
            </a:r>
            <a:r>
              <a:rPr lang="ru-RU" b="1" i="1" dirty="0">
                <a:solidFill>
                  <a:srgbClr val="FF0000"/>
                </a:solidFill>
              </a:rPr>
              <a:t>физические зависимости</a:t>
            </a:r>
            <a:r>
              <a:rPr lang="ru-RU" dirty="0">
                <a:solidFill>
                  <a:srgbClr val="003300"/>
                </a:solidFill>
              </a:rPr>
              <a:t> выражаются квадратичной функцией; например, камень, брошенный вверх со скоростью</a:t>
            </a:r>
            <a:r>
              <a:rPr lang="en-US" dirty="0">
                <a:solidFill>
                  <a:srgbClr val="003300"/>
                </a:solidFill>
              </a:rPr>
              <a:t>v</a:t>
            </a:r>
            <a:r>
              <a:rPr lang="ru-RU" dirty="0">
                <a:solidFill>
                  <a:srgbClr val="003300"/>
                </a:solidFill>
              </a:rPr>
              <a:t>0, находится в момент времени </a:t>
            </a:r>
            <a:r>
              <a:rPr lang="en-US" dirty="0">
                <a:solidFill>
                  <a:srgbClr val="003300"/>
                </a:solidFill>
              </a:rPr>
              <a:t>t</a:t>
            </a:r>
            <a:r>
              <a:rPr lang="ru-RU" dirty="0">
                <a:solidFill>
                  <a:srgbClr val="003300"/>
                </a:solidFill>
              </a:rPr>
              <a:t> на расстоянии</a:t>
            </a:r>
          </a:p>
          <a:p>
            <a:pPr algn="ctr"/>
            <a:r>
              <a:rPr lang="ru-RU" dirty="0">
                <a:solidFill>
                  <a:srgbClr val="003300"/>
                </a:solidFill>
              </a:rPr>
              <a:t>                 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ru-RU" dirty="0">
                <a:solidFill>
                  <a:srgbClr val="FF0000"/>
                </a:solidFill>
              </a:rPr>
              <a:t>)=-</a:t>
            </a:r>
            <a:r>
              <a:rPr lang="en-AU" dirty="0">
                <a:solidFill>
                  <a:srgbClr val="FF0000"/>
                </a:solidFill>
              </a:rPr>
              <a:t>q</a:t>
            </a:r>
            <a:r>
              <a:rPr lang="ru-RU" dirty="0">
                <a:solidFill>
                  <a:srgbClr val="FF0000"/>
                </a:solidFill>
              </a:rPr>
              <a:t>\2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ru-RU" dirty="0">
                <a:solidFill>
                  <a:srgbClr val="FF0000"/>
                </a:solidFill>
              </a:rPr>
              <a:t>2+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ru-RU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t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dirty="0">
                <a:solidFill>
                  <a:srgbClr val="003300"/>
                </a:solidFill>
              </a:rPr>
              <a:t>от земной поверхности (здесь </a:t>
            </a:r>
            <a:r>
              <a:rPr lang="en-US" dirty="0">
                <a:solidFill>
                  <a:srgbClr val="003300"/>
                </a:solidFill>
              </a:rPr>
              <a:t>q</a:t>
            </a:r>
            <a:r>
              <a:rPr lang="ru-RU" dirty="0">
                <a:solidFill>
                  <a:srgbClr val="003300"/>
                </a:solidFill>
              </a:rPr>
              <a:t>- ускорение силы тяжести); </a:t>
            </a:r>
          </a:p>
          <a:p>
            <a:pPr algn="ctr"/>
            <a:r>
              <a:rPr lang="ru-RU" dirty="0">
                <a:solidFill>
                  <a:srgbClr val="003300"/>
                </a:solidFill>
              </a:rPr>
              <a:t> количество тепла </a:t>
            </a:r>
            <a:r>
              <a:rPr lang="en-US" dirty="0">
                <a:solidFill>
                  <a:srgbClr val="003300"/>
                </a:solidFill>
              </a:rPr>
              <a:t>Q</a:t>
            </a:r>
            <a:r>
              <a:rPr lang="ru-RU" dirty="0">
                <a:solidFill>
                  <a:srgbClr val="003300"/>
                </a:solidFill>
              </a:rPr>
              <a:t>, выделяемое при прохождении тока в проводнике с сопротивлением </a:t>
            </a:r>
            <a:r>
              <a:rPr lang="en-US" dirty="0">
                <a:solidFill>
                  <a:srgbClr val="003300"/>
                </a:solidFill>
              </a:rPr>
              <a:t>R</a:t>
            </a:r>
            <a:r>
              <a:rPr lang="ru-RU" dirty="0">
                <a:solidFill>
                  <a:srgbClr val="003300"/>
                </a:solidFill>
              </a:rPr>
              <a:t>, выражается через силу тока </a:t>
            </a:r>
            <a:r>
              <a:rPr lang="en-US" dirty="0">
                <a:solidFill>
                  <a:srgbClr val="003300"/>
                </a:solidFill>
              </a:rPr>
              <a:t>I</a:t>
            </a:r>
            <a:r>
              <a:rPr lang="ru-RU" dirty="0">
                <a:solidFill>
                  <a:srgbClr val="003300"/>
                </a:solidFill>
              </a:rPr>
              <a:t> формулой    </a:t>
            </a:r>
          </a:p>
          <a:p>
            <a:pPr algn="ctr"/>
            <a:r>
              <a:rPr lang="ru-RU" dirty="0">
                <a:solidFill>
                  <a:srgbClr val="003300"/>
                </a:solidFill>
              </a:rPr>
              <a:t>                   </a:t>
            </a:r>
            <a:r>
              <a:rPr lang="en-US" dirty="0">
                <a:solidFill>
                  <a:srgbClr val="003300"/>
                </a:solidFill>
              </a:rPr>
              <a:t>Q</a:t>
            </a:r>
            <a:r>
              <a:rPr lang="ru-RU" dirty="0">
                <a:solidFill>
                  <a:srgbClr val="003300"/>
                </a:solidFill>
              </a:rPr>
              <a:t>=</a:t>
            </a:r>
            <a:r>
              <a:rPr lang="en-US" dirty="0">
                <a:solidFill>
                  <a:srgbClr val="003300"/>
                </a:solidFill>
              </a:rPr>
              <a:t>RI</a:t>
            </a:r>
            <a:r>
              <a:rPr lang="ru-RU" dirty="0">
                <a:solidFill>
                  <a:srgbClr val="003300"/>
                </a:solidFill>
              </a:rPr>
              <a:t>2.</a:t>
            </a:r>
          </a:p>
          <a:p>
            <a:pPr algn="ctr"/>
            <a:r>
              <a:rPr lang="ru-RU" dirty="0">
                <a:solidFill>
                  <a:srgbClr val="003300"/>
                </a:solidFill>
              </a:rPr>
              <a:t>Знания свойств квадратичной функции позволяют рассчитать дальность полета тела, брошенного вертикально вверх или под некоторым углом. </a:t>
            </a:r>
            <a:r>
              <a:rPr lang="en-AU" dirty="0" err="1">
                <a:solidFill>
                  <a:srgbClr val="003300"/>
                </a:solidFill>
              </a:rPr>
              <a:t>Этим</a:t>
            </a:r>
            <a:r>
              <a:rPr lang="en-AU" dirty="0">
                <a:solidFill>
                  <a:srgbClr val="003300"/>
                </a:solidFill>
              </a:rPr>
              <a:t> </a:t>
            </a:r>
            <a:r>
              <a:rPr lang="en-AU" dirty="0" err="1">
                <a:solidFill>
                  <a:srgbClr val="003300"/>
                </a:solidFill>
              </a:rPr>
              <a:t>пользуются</a:t>
            </a:r>
            <a:r>
              <a:rPr lang="en-AU" dirty="0">
                <a:solidFill>
                  <a:srgbClr val="003300"/>
                </a:solidFill>
              </a:rPr>
              <a:t> </a:t>
            </a:r>
            <a:r>
              <a:rPr lang="en-AU" b="1" i="1" dirty="0">
                <a:solidFill>
                  <a:srgbClr val="003300"/>
                </a:solidFill>
              </a:rPr>
              <a:t>в </a:t>
            </a:r>
            <a:r>
              <a:rPr lang="en-AU" b="1" i="1" dirty="0" err="1">
                <a:solidFill>
                  <a:srgbClr val="FF0000"/>
                </a:solidFill>
              </a:rPr>
              <a:t>оборонной</a:t>
            </a:r>
            <a:r>
              <a:rPr lang="en-AU" b="1" i="1" dirty="0">
                <a:solidFill>
                  <a:srgbClr val="FF0000"/>
                </a:solidFill>
              </a:rPr>
              <a:t> </a:t>
            </a:r>
            <a:r>
              <a:rPr lang="en-AU" b="1" i="1" dirty="0" err="1">
                <a:solidFill>
                  <a:srgbClr val="FF0000"/>
                </a:solidFill>
              </a:rPr>
              <a:t>промышленности</a:t>
            </a:r>
            <a:r>
              <a:rPr lang="en-AU" b="1" i="1" dirty="0">
                <a:solidFill>
                  <a:srgbClr val="0033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https://fsd.multiurok.ru/html/2019/01/11/s_5c38dc52690ea/img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1703"/>
            <a:ext cx="8153400" cy="64214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8" y="1143000"/>
            <a:ext cx="6934201" cy="2209800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543800" cy="1066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Незаконченное предложение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33400" y="2139422"/>
            <a:ext cx="81534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tabLst>
                <a:tab pos="449263" algn="l"/>
              </a:tabLst>
            </a:pPr>
            <a:r>
              <a:rPr lang="ru-RU" b="1" dirty="0"/>
              <a:t>  </a:t>
            </a:r>
            <a:endParaRPr lang="ru-RU" sz="2000" dirty="0"/>
          </a:p>
          <a:p>
            <a:pPr algn="ctr">
              <a:tabLst>
                <a:tab pos="449263" algn="l"/>
              </a:tabLst>
            </a:pPr>
            <a:r>
              <a:rPr lang="ru-RU" sz="2400" b="1" i="1" dirty="0">
                <a:solidFill>
                  <a:srgbClr val="FF0000"/>
                </a:solidFill>
              </a:rPr>
              <a:t>Задание: закончить одно из трех предложений, которое больше других соответствует вашему состоянию.</a:t>
            </a:r>
          </a:p>
          <a:p>
            <a:pPr algn="ctr">
              <a:tabLst>
                <a:tab pos="449263" algn="l"/>
              </a:tabLst>
            </a:pPr>
            <a:r>
              <a:rPr lang="ru-RU" sz="2400" dirty="0"/>
              <a:t>  </a:t>
            </a:r>
            <a:r>
              <a:rPr lang="ru-RU" sz="2400" dirty="0" smtClean="0"/>
              <a:t> </a:t>
            </a:r>
            <a:r>
              <a:rPr lang="ru-RU" sz="2400" dirty="0">
                <a:solidFill>
                  <a:srgbClr val="003300"/>
                </a:solidFill>
              </a:rPr>
              <a:t>“Выполнять задания и решать задачи мне трудно, так как …” </a:t>
            </a:r>
            <a:endParaRPr lang="ru-RU" sz="2400" dirty="0" smtClean="0">
              <a:solidFill>
                <a:srgbClr val="003300"/>
              </a:solidFill>
            </a:endParaRPr>
          </a:p>
          <a:p>
            <a:pPr algn="ctr">
              <a:tabLst>
                <a:tab pos="449263" algn="l"/>
              </a:tabLst>
            </a:pPr>
            <a:r>
              <a:rPr lang="ru-RU" sz="2400" dirty="0" smtClean="0">
                <a:solidFill>
                  <a:srgbClr val="003300"/>
                </a:solidFill>
              </a:rPr>
              <a:t>“</a:t>
            </a:r>
            <a:r>
              <a:rPr lang="ru-RU" sz="2400" dirty="0">
                <a:solidFill>
                  <a:srgbClr val="003300"/>
                </a:solidFill>
              </a:rPr>
              <a:t>Выполнять задания и решать задачи мне легко, так как …” </a:t>
            </a:r>
            <a:endParaRPr lang="ru-RU" sz="2400" dirty="0" smtClean="0">
              <a:solidFill>
                <a:srgbClr val="003300"/>
              </a:solidFill>
            </a:endParaRPr>
          </a:p>
          <a:p>
            <a:pPr algn="ctr">
              <a:tabLst>
                <a:tab pos="449263" algn="l"/>
              </a:tabLst>
            </a:pPr>
            <a:r>
              <a:rPr lang="ru-RU" sz="2400" dirty="0" smtClean="0">
                <a:solidFill>
                  <a:srgbClr val="003300"/>
                </a:solidFill>
              </a:rPr>
              <a:t>“</a:t>
            </a:r>
            <a:r>
              <a:rPr lang="ru-RU" sz="2400" dirty="0">
                <a:solidFill>
                  <a:srgbClr val="003300"/>
                </a:solidFill>
              </a:rPr>
              <a:t>Выполнять задания и решать задачи для меня занятие приятное и интересное, потому что…”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00CC"/>
                </a:solidFill>
              </a:rPr>
              <a:t>Домашнее задание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Учебник №121, 123, </a:t>
            </a:r>
          </a:p>
          <a:p>
            <a:pPr eaLnBrk="1" hangingPunct="1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ОГЭ вариант1,2(№11)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286000" y="3108325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/>
              <a:t> </a:t>
            </a:r>
            <a:endParaRPr lang="en-US" b="1" i="1"/>
          </a:p>
          <a:p>
            <a:r>
              <a:rPr lang="ru-RU" b="1" i="1"/>
              <a:t> </a:t>
            </a:r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68313" y="1773238"/>
          <a:ext cx="3490912" cy="350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CorelDRAW" r:id="rId3" imgW="6112080" imgH="6131160" progId="">
                  <p:embed/>
                </p:oleObj>
              </mc:Choice>
              <mc:Fallback>
                <p:oleObj name="CorelDRAW" r:id="rId3" imgW="6112080" imgH="6131160" progId="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773238"/>
                        <a:ext cx="3490912" cy="350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427538" y="2493963"/>
            <a:ext cx="3457575" cy="8636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V="1">
            <a:off x="2195513" y="1773238"/>
            <a:ext cx="0" cy="5181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468313" y="4581525"/>
            <a:ext cx="3527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195513" y="14128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y</a:t>
            </a:r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851275" y="42211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x</a:t>
            </a:r>
            <a:endParaRPr lang="ru-RU" b="1">
              <a:solidFill>
                <a:schemeClr val="accent2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979613" y="45815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1979613" y="4365625"/>
            <a:ext cx="71437" cy="71438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2339975" y="4365625"/>
            <a:ext cx="69850" cy="698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1835150" y="3860800"/>
            <a:ext cx="69850" cy="698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2555875" y="3860800"/>
            <a:ext cx="69850" cy="698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1619250" y="2924175"/>
            <a:ext cx="69850" cy="698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2700338" y="2924175"/>
            <a:ext cx="69850" cy="698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7" name="Oval 15"/>
          <p:cNvSpPr>
            <a:spLocks noChangeArrowheads="1"/>
          </p:cNvSpPr>
          <p:nvPr/>
        </p:nvSpPr>
        <p:spPr bwMode="auto">
          <a:xfrm>
            <a:off x="2195513" y="4508500"/>
            <a:ext cx="69850" cy="6985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1760" name="Object 16"/>
          <p:cNvGraphicFramePr>
            <a:graphicFrameLocks noChangeAspect="1"/>
          </p:cNvGraphicFramePr>
          <p:nvPr/>
        </p:nvGraphicFramePr>
        <p:xfrm>
          <a:off x="1547813" y="2349500"/>
          <a:ext cx="1368425" cy="220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CorelDRAW" r:id="rId5" imgW="1907280" imgH="2822040" progId="">
                  <p:embed/>
                </p:oleObj>
              </mc:Choice>
              <mc:Fallback>
                <p:oleObj name="CorelDRAW" r:id="rId5" imgW="1907280" imgH="2822040" progId="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349500"/>
                        <a:ext cx="1368425" cy="220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1" name="Object 17"/>
          <p:cNvGraphicFramePr>
            <a:graphicFrameLocks noChangeAspect="1"/>
          </p:cNvGraphicFramePr>
          <p:nvPr/>
        </p:nvGraphicFramePr>
        <p:xfrm>
          <a:off x="4427538" y="2492375"/>
          <a:ext cx="3468687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CorelDRAW" r:id="rId7" imgW="3462120" imgH="852120" progId="">
                  <p:embed/>
                </p:oleObj>
              </mc:Choice>
              <mc:Fallback>
                <p:oleObj name="CorelDRAW" r:id="rId7" imgW="3462120" imgH="852120" progId="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2492375"/>
                        <a:ext cx="3468687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WordArt 18"/>
          <p:cNvSpPr>
            <a:spLocks noChangeArrowheads="1" noChangeShapeType="1" noTextEdit="1"/>
          </p:cNvSpPr>
          <p:nvPr/>
        </p:nvSpPr>
        <p:spPr bwMode="auto">
          <a:xfrm>
            <a:off x="1676400" y="304800"/>
            <a:ext cx="5680075" cy="1027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График функции y = a x  ,</a:t>
            </a:r>
          </a:p>
        </p:txBody>
      </p:sp>
      <p:sp>
        <p:nvSpPr>
          <p:cNvPr id="3091" name="WordArt 19"/>
          <p:cNvSpPr>
            <a:spLocks noChangeArrowheads="1" noChangeShapeType="1" noTextEdit="1"/>
          </p:cNvSpPr>
          <p:nvPr/>
        </p:nvSpPr>
        <p:spPr bwMode="auto">
          <a:xfrm>
            <a:off x="7092950" y="331788"/>
            <a:ext cx="2889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3092" name="WordArt 20"/>
          <p:cNvSpPr>
            <a:spLocks noChangeArrowheads="1" noChangeShapeType="1" noTextEdit="1"/>
          </p:cNvSpPr>
          <p:nvPr/>
        </p:nvSpPr>
        <p:spPr bwMode="auto">
          <a:xfrm>
            <a:off x="4500563" y="1844675"/>
            <a:ext cx="1905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при </a:t>
            </a:r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a=1</a:t>
            </a:r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FF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093" name="WordArt 21"/>
          <p:cNvSpPr>
            <a:spLocks noChangeArrowheads="1" noChangeShapeType="1" noTextEdit="1"/>
          </p:cNvSpPr>
          <p:nvPr/>
        </p:nvSpPr>
        <p:spPr bwMode="auto">
          <a:xfrm>
            <a:off x="4500563" y="4200525"/>
            <a:ext cx="1905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при </a:t>
            </a:r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a= -1</a:t>
            </a:r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FF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195513" y="4575175"/>
            <a:ext cx="1231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1  2  3 4</a:t>
            </a:r>
            <a:r>
              <a:rPr lang="en-US"/>
              <a:t> </a:t>
            </a:r>
            <a:r>
              <a:rPr lang="en-US" sz="1400"/>
              <a:t> 5  6</a:t>
            </a:r>
            <a:endParaRPr lang="ru-RU" sz="1400"/>
          </a:p>
        </p:txBody>
      </p:sp>
      <p:grpSp>
        <p:nvGrpSpPr>
          <p:cNvPr id="31767" name="Group 23"/>
          <p:cNvGrpSpPr>
            <a:grpSpLocks/>
          </p:cNvGrpSpPr>
          <p:nvPr/>
        </p:nvGrpSpPr>
        <p:grpSpPr bwMode="auto">
          <a:xfrm>
            <a:off x="4427538" y="4973638"/>
            <a:ext cx="3468687" cy="903287"/>
            <a:chOff x="2789" y="2045"/>
            <a:chExt cx="2185" cy="569"/>
          </a:xfrm>
        </p:grpSpPr>
        <p:sp>
          <p:nvSpPr>
            <p:cNvPr id="3111" name="Rectangle 24"/>
            <p:cNvSpPr>
              <a:spLocks noChangeArrowheads="1"/>
            </p:cNvSpPr>
            <p:nvPr/>
          </p:nvSpPr>
          <p:spPr bwMode="auto">
            <a:xfrm>
              <a:off x="2789" y="2069"/>
              <a:ext cx="2178" cy="545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112" name="Group 25"/>
            <p:cNvGrpSpPr>
              <a:grpSpLocks noChangeAspect="1"/>
            </p:cNvGrpSpPr>
            <p:nvPr/>
          </p:nvGrpSpPr>
          <p:grpSpPr bwMode="auto">
            <a:xfrm>
              <a:off x="2789" y="2069"/>
              <a:ext cx="2185" cy="539"/>
              <a:chOff x="2789" y="2069"/>
              <a:chExt cx="2185" cy="539"/>
            </a:xfrm>
          </p:grpSpPr>
          <p:sp>
            <p:nvSpPr>
              <p:cNvPr id="3114" name="AutoShape 26"/>
              <p:cNvSpPr>
                <a:spLocks noChangeAspect="1" noChangeArrowheads="1" noTextEdit="1"/>
              </p:cNvSpPr>
              <p:nvPr/>
            </p:nvSpPr>
            <p:spPr bwMode="auto">
              <a:xfrm>
                <a:off x="2789" y="2069"/>
                <a:ext cx="2185" cy="5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5" name="Rectangle 27"/>
              <p:cNvSpPr>
                <a:spLocks noChangeArrowheads="1"/>
              </p:cNvSpPr>
              <p:nvPr/>
            </p:nvSpPr>
            <p:spPr bwMode="auto">
              <a:xfrm>
                <a:off x="2801" y="2081"/>
                <a:ext cx="270" cy="252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6" name="Rectangle 28"/>
              <p:cNvSpPr>
                <a:spLocks noChangeArrowheads="1"/>
              </p:cNvSpPr>
              <p:nvPr/>
            </p:nvSpPr>
            <p:spPr bwMode="auto">
              <a:xfrm>
                <a:off x="2801" y="2333"/>
                <a:ext cx="270" cy="25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7" name="Rectangle 29"/>
              <p:cNvSpPr>
                <a:spLocks noChangeArrowheads="1"/>
              </p:cNvSpPr>
              <p:nvPr/>
            </p:nvSpPr>
            <p:spPr bwMode="auto">
              <a:xfrm>
                <a:off x="3071" y="2081"/>
                <a:ext cx="270" cy="252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8" name="Rectangle 30"/>
              <p:cNvSpPr>
                <a:spLocks noChangeArrowheads="1"/>
              </p:cNvSpPr>
              <p:nvPr/>
            </p:nvSpPr>
            <p:spPr bwMode="auto">
              <a:xfrm>
                <a:off x="3071" y="2333"/>
                <a:ext cx="270" cy="25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9" name="Rectangle 31"/>
              <p:cNvSpPr>
                <a:spLocks noChangeArrowheads="1"/>
              </p:cNvSpPr>
              <p:nvPr/>
            </p:nvSpPr>
            <p:spPr bwMode="auto">
              <a:xfrm>
                <a:off x="3341" y="2081"/>
                <a:ext cx="270" cy="252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0" name="Rectangle 32"/>
              <p:cNvSpPr>
                <a:spLocks noChangeArrowheads="1"/>
              </p:cNvSpPr>
              <p:nvPr/>
            </p:nvSpPr>
            <p:spPr bwMode="auto">
              <a:xfrm>
                <a:off x="3341" y="2333"/>
                <a:ext cx="270" cy="25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1" name="Rectangle 33"/>
              <p:cNvSpPr>
                <a:spLocks noChangeArrowheads="1"/>
              </p:cNvSpPr>
              <p:nvPr/>
            </p:nvSpPr>
            <p:spPr bwMode="auto">
              <a:xfrm>
                <a:off x="3611" y="2081"/>
                <a:ext cx="270" cy="252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2" name="Rectangle 34"/>
              <p:cNvSpPr>
                <a:spLocks noChangeArrowheads="1"/>
              </p:cNvSpPr>
              <p:nvPr/>
            </p:nvSpPr>
            <p:spPr bwMode="auto">
              <a:xfrm>
                <a:off x="3611" y="2333"/>
                <a:ext cx="270" cy="25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3" name="Rectangle 35"/>
              <p:cNvSpPr>
                <a:spLocks noChangeArrowheads="1"/>
              </p:cNvSpPr>
              <p:nvPr/>
            </p:nvSpPr>
            <p:spPr bwMode="auto">
              <a:xfrm>
                <a:off x="3881" y="2081"/>
                <a:ext cx="270" cy="252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4" name="Rectangle 36"/>
              <p:cNvSpPr>
                <a:spLocks noChangeArrowheads="1"/>
              </p:cNvSpPr>
              <p:nvPr/>
            </p:nvSpPr>
            <p:spPr bwMode="auto">
              <a:xfrm>
                <a:off x="3881" y="2333"/>
                <a:ext cx="270" cy="25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5" name="Rectangle 37"/>
              <p:cNvSpPr>
                <a:spLocks noChangeArrowheads="1"/>
              </p:cNvSpPr>
              <p:nvPr/>
            </p:nvSpPr>
            <p:spPr bwMode="auto">
              <a:xfrm>
                <a:off x="4151" y="2081"/>
                <a:ext cx="270" cy="252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6" name="Rectangle 38"/>
              <p:cNvSpPr>
                <a:spLocks noChangeArrowheads="1"/>
              </p:cNvSpPr>
              <p:nvPr/>
            </p:nvSpPr>
            <p:spPr bwMode="auto">
              <a:xfrm>
                <a:off x="4151" y="2333"/>
                <a:ext cx="270" cy="25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7" name="Rectangle 39"/>
              <p:cNvSpPr>
                <a:spLocks noChangeArrowheads="1"/>
              </p:cNvSpPr>
              <p:nvPr/>
            </p:nvSpPr>
            <p:spPr bwMode="auto">
              <a:xfrm>
                <a:off x="4421" y="2081"/>
                <a:ext cx="270" cy="252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8" name="Rectangle 40"/>
              <p:cNvSpPr>
                <a:spLocks noChangeArrowheads="1"/>
              </p:cNvSpPr>
              <p:nvPr/>
            </p:nvSpPr>
            <p:spPr bwMode="auto">
              <a:xfrm>
                <a:off x="4421" y="2333"/>
                <a:ext cx="270" cy="25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9" name="Rectangle 41"/>
              <p:cNvSpPr>
                <a:spLocks noChangeArrowheads="1"/>
              </p:cNvSpPr>
              <p:nvPr/>
            </p:nvSpPr>
            <p:spPr bwMode="auto">
              <a:xfrm>
                <a:off x="4691" y="2081"/>
                <a:ext cx="270" cy="252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30" name="Rectangle 42"/>
              <p:cNvSpPr>
                <a:spLocks noChangeArrowheads="1"/>
              </p:cNvSpPr>
              <p:nvPr/>
            </p:nvSpPr>
            <p:spPr bwMode="auto">
              <a:xfrm>
                <a:off x="4691" y="2333"/>
                <a:ext cx="270" cy="25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31" name="Rectangle 43"/>
              <p:cNvSpPr>
                <a:spLocks noChangeArrowheads="1"/>
              </p:cNvSpPr>
              <p:nvPr/>
            </p:nvSpPr>
            <p:spPr bwMode="auto">
              <a:xfrm>
                <a:off x="2867" y="2105"/>
                <a:ext cx="207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2400">
                    <a:solidFill>
                      <a:srgbClr val="000000"/>
                    </a:solidFill>
                  </a:rPr>
                  <a:t>Х  -3  -2  -1   0    1   2   3</a:t>
                </a:r>
                <a:endParaRPr lang="ru-RU"/>
              </a:p>
            </p:txBody>
          </p:sp>
          <p:sp>
            <p:nvSpPr>
              <p:cNvPr id="3132" name="Rectangle 44"/>
              <p:cNvSpPr>
                <a:spLocks noChangeArrowheads="1"/>
              </p:cNvSpPr>
              <p:nvPr/>
            </p:nvSpPr>
            <p:spPr bwMode="auto">
              <a:xfrm>
                <a:off x="2867" y="2321"/>
                <a:ext cx="207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2400">
                    <a:solidFill>
                      <a:srgbClr val="000000"/>
                    </a:solidFill>
                  </a:rPr>
                  <a:t>y   </a:t>
                </a:r>
                <a:r>
                  <a:rPr lang="en-US" sz="2400">
                    <a:solidFill>
                      <a:srgbClr val="000000"/>
                    </a:solidFill>
                  </a:rPr>
                  <a:t>-</a:t>
                </a:r>
                <a:r>
                  <a:rPr lang="ru-RU" sz="2400">
                    <a:solidFill>
                      <a:srgbClr val="000000"/>
                    </a:solidFill>
                  </a:rPr>
                  <a:t>9  </a:t>
                </a:r>
                <a:r>
                  <a:rPr lang="en-US" sz="2400">
                    <a:solidFill>
                      <a:srgbClr val="000000"/>
                    </a:solidFill>
                  </a:rPr>
                  <a:t>-</a:t>
                </a:r>
                <a:r>
                  <a:rPr lang="ru-RU" sz="2400">
                    <a:solidFill>
                      <a:srgbClr val="000000"/>
                    </a:solidFill>
                  </a:rPr>
                  <a:t>4 </a:t>
                </a:r>
                <a:r>
                  <a:rPr lang="en-US" sz="2400">
                    <a:solidFill>
                      <a:srgbClr val="000000"/>
                    </a:solidFill>
                  </a:rPr>
                  <a:t> -</a:t>
                </a:r>
                <a:r>
                  <a:rPr lang="ru-RU" sz="2400">
                    <a:solidFill>
                      <a:srgbClr val="000000"/>
                    </a:solidFill>
                  </a:rPr>
                  <a:t>1   0   </a:t>
                </a:r>
                <a:r>
                  <a:rPr lang="en-US" sz="2400">
                    <a:solidFill>
                      <a:srgbClr val="000000"/>
                    </a:solidFill>
                  </a:rPr>
                  <a:t>-</a:t>
                </a:r>
                <a:r>
                  <a:rPr lang="ru-RU" sz="2400">
                    <a:solidFill>
                      <a:srgbClr val="000000"/>
                    </a:solidFill>
                  </a:rPr>
                  <a:t>1 </a:t>
                </a:r>
                <a:r>
                  <a:rPr lang="en-US" sz="2400">
                    <a:solidFill>
                      <a:srgbClr val="000000"/>
                    </a:solidFill>
                  </a:rPr>
                  <a:t>-</a:t>
                </a:r>
                <a:r>
                  <a:rPr lang="ru-RU" sz="2400">
                    <a:solidFill>
                      <a:srgbClr val="000000"/>
                    </a:solidFill>
                  </a:rPr>
                  <a:t>4  </a:t>
                </a:r>
                <a:r>
                  <a:rPr lang="en-US" sz="2400">
                    <a:solidFill>
                      <a:srgbClr val="000000"/>
                    </a:solidFill>
                  </a:rPr>
                  <a:t>-</a:t>
                </a:r>
                <a:r>
                  <a:rPr lang="ru-RU" sz="2400">
                    <a:solidFill>
                      <a:srgbClr val="000000"/>
                    </a:solidFill>
                  </a:rPr>
                  <a:t>9</a:t>
                </a:r>
                <a:endParaRPr lang="ru-RU"/>
              </a:p>
            </p:txBody>
          </p:sp>
        </p:grpSp>
        <p:sp>
          <p:nvSpPr>
            <p:cNvPr id="3113" name="Rectangle 45"/>
            <p:cNvSpPr>
              <a:spLocks noChangeArrowheads="1"/>
            </p:cNvSpPr>
            <p:nvPr/>
          </p:nvSpPr>
          <p:spPr bwMode="auto">
            <a:xfrm>
              <a:off x="2802" y="2045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 </a:t>
              </a:r>
              <a:endParaRPr lang="ru-RU"/>
            </a:p>
          </p:txBody>
        </p:sp>
      </p:grpSp>
      <p:sp>
        <p:nvSpPr>
          <p:cNvPr id="3096" name="Text Box 46"/>
          <p:cNvSpPr txBox="1">
            <a:spLocks noChangeArrowheads="1"/>
          </p:cNvSpPr>
          <p:nvPr/>
        </p:nvSpPr>
        <p:spPr bwMode="auto">
          <a:xfrm>
            <a:off x="971550" y="4581525"/>
            <a:ext cx="1176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-6 -5-4-3-2-1</a:t>
            </a:r>
            <a:endParaRPr lang="ru-RU" sz="1400"/>
          </a:p>
        </p:txBody>
      </p:sp>
      <p:sp>
        <p:nvSpPr>
          <p:cNvPr id="3097" name="Text Box 47"/>
          <p:cNvSpPr txBox="1">
            <a:spLocks noChangeArrowheads="1"/>
          </p:cNvSpPr>
          <p:nvPr/>
        </p:nvSpPr>
        <p:spPr bwMode="auto">
          <a:xfrm>
            <a:off x="2176463" y="414813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  <a:endParaRPr lang="ru-RU" sz="1400"/>
          </a:p>
        </p:txBody>
      </p:sp>
      <p:sp>
        <p:nvSpPr>
          <p:cNvPr id="3098" name="Text Box 48"/>
          <p:cNvSpPr txBox="1">
            <a:spLocks noChangeArrowheads="1"/>
          </p:cNvSpPr>
          <p:nvPr/>
        </p:nvSpPr>
        <p:spPr bwMode="auto">
          <a:xfrm>
            <a:off x="2176463" y="36433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4</a:t>
            </a:r>
            <a:endParaRPr lang="ru-RU" sz="1400"/>
          </a:p>
        </p:txBody>
      </p:sp>
      <p:sp>
        <p:nvSpPr>
          <p:cNvPr id="3099" name="Text Box 49"/>
          <p:cNvSpPr txBox="1">
            <a:spLocks noChangeArrowheads="1"/>
          </p:cNvSpPr>
          <p:nvPr/>
        </p:nvSpPr>
        <p:spPr bwMode="auto">
          <a:xfrm>
            <a:off x="2176463" y="276383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9</a:t>
            </a:r>
            <a:endParaRPr lang="ru-RU" sz="1400"/>
          </a:p>
        </p:txBody>
      </p:sp>
      <p:graphicFrame>
        <p:nvGraphicFramePr>
          <p:cNvPr id="3100" name="Object 50"/>
          <p:cNvGraphicFramePr>
            <a:graphicFrameLocks noChangeAspect="1"/>
          </p:cNvGraphicFramePr>
          <p:nvPr/>
        </p:nvGraphicFramePr>
        <p:xfrm>
          <a:off x="468313" y="5251450"/>
          <a:ext cx="3490912" cy="350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CorelDRAW" r:id="rId9" imgW="6112080" imgH="6131160" progId="">
                  <p:embed/>
                </p:oleObj>
              </mc:Choice>
              <mc:Fallback>
                <p:oleObj name="CorelDRAW" r:id="rId9" imgW="6112080" imgH="6131160" progId="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251450"/>
                        <a:ext cx="3490912" cy="350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95" name="Freeform 51"/>
          <p:cNvSpPr>
            <a:spLocks/>
          </p:cNvSpPr>
          <p:nvPr/>
        </p:nvSpPr>
        <p:spPr bwMode="auto">
          <a:xfrm>
            <a:off x="1692275" y="4568825"/>
            <a:ext cx="1079500" cy="1919288"/>
          </a:xfrm>
          <a:custGeom>
            <a:avLst/>
            <a:gdLst>
              <a:gd name="T0" fmla="*/ 0 w 650"/>
              <a:gd name="T1" fmla="*/ 1739900 h 1209"/>
              <a:gd name="T2" fmla="*/ 149469 w 650"/>
              <a:gd name="T3" fmla="*/ 660400 h 1209"/>
              <a:gd name="T4" fmla="*/ 526464 w 650"/>
              <a:gd name="T5" fmla="*/ 12700 h 1209"/>
              <a:gd name="T6" fmla="*/ 903458 w 650"/>
              <a:gd name="T7" fmla="*/ 731838 h 1209"/>
              <a:gd name="T8" fmla="*/ 1054588 w 650"/>
              <a:gd name="T9" fmla="*/ 1739900 h 1209"/>
              <a:gd name="T10" fmla="*/ 1054588 w 650"/>
              <a:gd name="T11" fmla="*/ 1812925 h 12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50" h="1209">
                <a:moveTo>
                  <a:pt x="0" y="1096"/>
                </a:moveTo>
                <a:cubicBezTo>
                  <a:pt x="18" y="846"/>
                  <a:pt x="37" y="597"/>
                  <a:pt x="90" y="416"/>
                </a:cubicBezTo>
                <a:cubicBezTo>
                  <a:pt x="143" y="235"/>
                  <a:pt x="241" y="0"/>
                  <a:pt x="317" y="8"/>
                </a:cubicBezTo>
                <a:cubicBezTo>
                  <a:pt x="393" y="16"/>
                  <a:pt x="491" y="280"/>
                  <a:pt x="544" y="461"/>
                </a:cubicBezTo>
                <a:cubicBezTo>
                  <a:pt x="597" y="642"/>
                  <a:pt x="620" y="983"/>
                  <a:pt x="635" y="1096"/>
                </a:cubicBezTo>
                <a:cubicBezTo>
                  <a:pt x="650" y="1209"/>
                  <a:pt x="642" y="1175"/>
                  <a:pt x="635" y="1142"/>
                </a:cubicBezTo>
              </a:path>
            </a:pathLst>
          </a:custGeom>
          <a:noFill/>
          <a:ln w="38100" cmpd="sng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2" name="Text Box 52"/>
          <p:cNvSpPr txBox="1">
            <a:spLocks noChangeArrowheads="1"/>
          </p:cNvSpPr>
          <p:nvPr/>
        </p:nvSpPr>
        <p:spPr bwMode="auto">
          <a:xfrm>
            <a:off x="1908175" y="5932488"/>
            <a:ext cx="3413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-9</a:t>
            </a:r>
            <a:endParaRPr lang="ru-RU" sz="1400"/>
          </a:p>
        </p:txBody>
      </p:sp>
      <p:sp>
        <p:nvSpPr>
          <p:cNvPr id="3103" name="Text Box 53"/>
          <p:cNvSpPr txBox="1">
            <a:spLocks noChangeArrowheads="1"/>
          </p:cNvSpPr>
          <p:nvPr/>
        </p:nvSpPr>
        <p:spPr bwMode="auto">
          <a:xfrm>
            <a:off x="1908175" y="5013325"/>
            <a:ext cx="3413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-4</a:t>
            </a:r>
            <a:endParaRPr lang="ru-RU" sz="1400"/>
          </a:p>
        </p:txBody>
      </p:sp>
      <p:sp>
        <p:nvSpPr>
          <p:cNvPr id="31798" name="Oval 54"/>
          <p:cNvSpPr>
            <a:spLocks noChangeArrowheads="1"/>
          </p:cNvSpPr>
          <p:nvPr/>
        </p:nvSpPr>
        <p:spPr bwMode="auto">
          <a:xfrm>
            <a:off x="1979613" y="4724400"/>
            <a:ext cx="71437" cy="71438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99" name="Oval 55"/>
          <p:cNvSpPr>
            <a:spLocks noChangeArrowheads="1"/>
          </p:cNvSpPr>
          <p:nvPr/>
        </p:nvSpPr>
        <p:spPr bwMode="auto">
          <a:xfrm>
            <a:off x="2339975" y="4724400"/>
            <a:ext cx="71438" cy="71438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800" name="Oval 56"/>
          <p:cNvSpPr>
            <a:spLocks noChangeArrowheads="1"/>
          </p:cNvSpPr>
          <p:nvPr/>
        </p:nvSpPr>
        <p:spPr bwMode="auto">
          <a:xfrm>
            <a:off x="1836738" y="5229225"/>
            <a:ext cx="71437" cy="71438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801" name="Oval 57"/>
          <p:cNvSpPr>
            <a:spLocks noChangeArrowheads="1"/>
          </p:cNvSpPr>
          <p:nvPr/>
        </p:nvSpPr>
        <p:spPr bwMode="auto">
          <a:xfrm>
            <a:off x="2555875" y="5229225"/>
            <a:ext cx="71438" cy="71438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802" name="Oval 58"/>
          <p:cNvSpPr>
            <a:spLocks noChangeArrowheads="1"/>
          </p:cNvSpPr>
          <p:nvPr/>
        </p:nvSpPr>
        <p:spPr bwMode="auto">
          <a:xfrm>
            <a:off x="1692275" y="6092825"/>
            <a:ext cx="71438" cy="71438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803" name="Oval 59"/>
          <p:cNvSpPr>
            <a:spLocks noChangeArrowheads="1"/>
          </p:cNvSpPr>
          <p:nvPr/>
        </p:nvSpPr>
        <p:spPr bwMode="auto">
          <a:xfrm>
            <a:off x="2700338" y="6092825"/>
            <a:ext cx="71437" cy="71438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804" name="Oval 60"/>
          <p:cNvSpPr>
            <a:spLocks noChangeArrowheads="1"/>
          </p:cNvSpPr>
          <p:nvPr/>
        </p:nvSpPr>
        <p:spPr bwMode="auto">
          <a:xfrm>
            <a:off x="2197100" y="4508500"/>
            <a:ext cx="71438" cy="71438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  <p:bldP spid="31753" grpId="0" animBg="1"/>
      <p:bldP spid="31754" grpId="0" animBg="1"/>
      <p:bldP spid="31755" grpId="0" animBg="1"/>
      <p:bldP spid="31756" grpId="0" animBg="1"/>
      <p:bldP spid="31757" grpId="0" animBg="1"/>
      <p:bldP spid="31758" grpId="0" animBg="1"/>
      <p:bldP spid="31795" grpId="0" animBg="1"/>
      <p:bldP spid="31798" grpId="0" animBg="1"/>
      <p:bldP spid="31799" grpId="0" animBg="1"/>
      <p:bldP spid="31800" grpId="0" animBg="1"/>
      <p:bldP spid="31801" grpId="0" animBg="1"/>
      <p:bldP spid="31802" grpId="0" animBg="1"/>
      <p:bldP spid="31803" grpId="0" animBg="1"/>
      <p:bldP spid="318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eaLnBrk="1" hangingPunct="1"/>
            <a:r>
              <a:rPr lang="ru-RU" dirty="0" smtClean="0"/>
              <a:t>         </a:t>
            </a:r>
            <a:r>
              <a:rPr lang="ru-RU" sz="4000" dirty="0" smtClean="0">
                <a:solidFill>
                  <a:schemeClr val="tx1"/>
                </a:solidFill>
              </a:rPr>
              <a:t>Преобразование графика </a:t>
            </a:r>
          </a:p>
          <a:p>
            <a:pPr eaLnBrk="1" hangingPunct="1"/>
            <a:r>
              <a:rPr lang="ru-RU" sz="4000" dirty="0" smtClean="0">
                <a:solidFill>
                  <a:schemeClr val="tx1"/>
                </a:solidFill>
              </a:rPr>
              <a:t>          квадратичной функции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92113" y="1928813"/>
            <a:ext cx="73723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</a:rPr>
              <a:t>Построение графиков функций у=х</a:t>
            </a:r>
            <a:r>
              <a:rPr lang="ru-RU" sz="4000" b="1" i="1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</a:rPr>
              <a:t> и </a:t>
            </a:r>
            <a:r>
              <a:rPr lang="ru-RU" sz="4000" b="1" i="1" dirty="0" err="1" smtClean="0">
                <a:solidFill>
                  <a:srgbClr val="0000FF"/>
                </a:solidFill>
                <a:latin typeface="Times New Roman" pitchFamily="18" charset="0"/>
              </a:rPr>
              <a:t>у=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ru-RU" sz="4000" b="1" i="1" dirty="0" smtClean="0">
                <a:solidFill>
                  <a:srgbClr val="0000FF"/>
                </a:solidFill>
                <a:latin typeface="Times New Roman" pitchFamily="18" charset="0"/>
              </a:rPr>
              <a:t>х</a:t>
            </a:r>
            <a:r>
              <a:rPr lang="ru-RU" sz="4000" b="1" i="1" baseline="30000" dirty="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ru-RU" sz="4000" b="1" i="1" dirty="0" smtClean="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</a:rPr>
              <a:t>n.</a:t>
            </a:r>
            <a:endParaRPr lang="ru-RU" sz="40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 flipH="1" flipV="1">
            <a:off x="2644775" y="908050"/>
            <a:ext cx="14288" cy="57689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498475" y="6311900"/>
            <a:ext cx="640873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6" name="Arc 4"/>
          <p:cNvSpPr>
            <a:spLocks/>
          </p:cNvSpPr>
          <p:nvPr/>
        </p:nvSpPr>
        <p:spPr bwMode="auto">
          <a:xfrm flipV="1">
            <a:off x="1955800" y="3792538"/>
            <a:ext cx="1420813" cy="2519362"/>
          </a:xfrm>
          <a:custGeom>
            <a:avLst/>
            <a:gdLst>
              <a:gd name="T0" fmla="*/ 0 w 43199"/>
              <a:gd name="T1" fmla="*/ 2499650 h 21600"/>
              <a:gd name="T2" fmla="*/ 1420813 w 43199"/>
              <a:gd name="T3" fmla="*/ 2519362 h 21600"/>
              <a:gd name="T4" fmla="*/ 710390 w 43199"/>
              <a:gd name="T5" fmla="*/ 251936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21600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</a:path>
              <a:path w="43199" h="21600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lnTo>
                  <a:pt x="21599" y="21600"/>
                </a:lnTo>
                <a:lnTo>
                  <a:pt x="-1" y="2143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98700" y="63134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009775" y="310991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n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691313" y="63119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</a:rPr>
              <a:t>Х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225675" y="9064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</a:rPr>
              <a:t>У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2486025" y="3252788"/>
            <a:ext cx="287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3802" name="Group 10"/>
          <p:cNvGrpSpPr>
            <a:grpSpLocks/>
          </p:cNvGrpSpPr>
          <p:nvPr/>
        </p:nvGrpSpPr>
        <p:grpSpPr bwMode="auto">
          <a:xfrm>
            <a:off x="2644775" y="3267075"/>
            <a:ext cx="574675" cy="3046413"/>
            <a:chOff x="1565" y="2251"/>
            <a:chExt cx="362" cy="1361"/>
          </a:xfrm>
        </p:grpSpPr>
        <p:sp>
          <p:nvSpPr>
            <p:cNvPr id="6160" name="Line 11"/>
            <p:cNvSpPr>
              <a:spLocks noChangeShapeType="1"/>
            </p:cNvSpPr>
            <p:nvPr/>
          </p:nvSpPr>
          <p:spPr bwMode="auto">
            <a:xfrm flipV="1">
              <a:off x="1565" y="2251"/>
              <a:ext cx="0" cy="136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61" name="Text Box 12"/>
            <p:cNvSpPr txBox="1">
              <a:spLocks noChangeArrowheads="1"/>
            </p:cNvSpPr>
            <p:nvPr/>
          </p:nvSpPr>
          <p:spPr bwMode="auto">
            <a:xfrm>
              <a:off x="1610" y="2659"/>
              <a:ext cx="317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solidFill>
                    <a:srgbClr val="FF0000"/>
                  </a:solidFill>
                </a:rPr>
                <a:t>n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155" name="Line 13"/>
          <p:cNvSpPr>
            <a:spLocks noChangeShapeType="1"/>
          </p:cNvSpPr>
          <p:nvPr/>
        </p:nvSpPr>
        <p:spPr bwMode="auto">
          <a:xfrm>
            <a:off x="2498725" y="6008688"/>
            <a:ext cx="28733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6" name="Text Box 14"/>
          <p:cNvSpPr txBox="1">
            <a:spLocks noChangeArrowheads="1"/>
          </p:cNvSpPr>
          <p:nvPr/>
        </p:nvSpPr>
        <p:spPr bwMode="auto">
          <a:xfrm>
            <a:off x="2211388" y="5837238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157" name="Text Box 15"/>
          <p:cNvSpPr txBox="1">
            <a:spLocks noChangeArrowheads="1"/>
          </p:cNvSpPr>
          <p:nvPr/>
        </p:nvSpPr>
        <p:spPr bwMode="auto">
          <a:xfrm>
            <a:off x="2746375" y="6491288"/>
            <a:ext cx="344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158" name="Line 16"/>
          <p:cNvSpPr>
            <a:spLocks noChangeShapeType="1"/>
          </p:cNvSpPr>
          <p:nvPr/>
        </p:nvSpPr>
        <p:spPr bwMode="auto">
          <a:xfrm>
            <a:off x="2960688" y="6169025"/>
            <a:ext cx="0" cy="2460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9" name="Rectangle 17"/>
          <p:cNvSpPr>
            <a:spLocks noChangeArrowheads="1"/>
          </p:cNvSpPr>
          <p:nvPr/>
        </p:nvSpPr>
        <p:spPr bwMode="auto">
          <a:xfrm>
            <a:off x="3603625" y="349250"/>
            <a:ext cx="39581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4800" b="1" i="1" dirty="0" err="1" smtClean="0">
                <a:solidFill>
                  <a:srgbClr val="0000FF"/>
                </a:solidFill>
              </a:rPr>
              <a:t>у=</a:t>
            </a:r>
            <a:r>
              <a:rPr lang="en-US" sz="4800" b="1" i="1" dirty="0" smtClean="0">
                <a:solidFill>
                  <a:srgbClr val="0000FF"/>
                </a:solidFill>
              </a:rPr>
              <a:t>a</a:t>
            </a:r>
            <a:r>
              <a:rPr lang="ru-RU" sz="4800" b="1" i="1" dirty="0" smtClean="0">
                <a:solidFill>
                  <a:srgbClr val="0000FF"/>
                </a:solidFill>
              </a:rPr>
              <a:t>х</a:t>
            </a:r>
            <a:r>
              <a:rPr lang="ru-RU" sz="4800" b="1" i="1" baseline="30000" dirty="0" smtClean="0">
                <a:solidFill>
                  <a:srgbClr val="0000FF"/>
                </a:solidFill>
              </a:rPr>
              <a:t>2</a:t>
            </a:r>
            <a:r>
              <a:rPr lang="ru-RU" sz="4800" b="1" i="1" dirty="0" smtClean="0">
                <a:solidFill>
                  <a:srgbClr val="0000FF"/>
                </a:solidFill>
              </a:rPr>
              <a:t>+</a:t>
            </a:r>
            <a:r>
              <a:rPr lang="en-US" sz="4800" b="1" i="1" dirty="0" smtClean="0">
                <a:solidFill>
                  <a:srgbClr val="0000FF"/>
                </a:solidFill>
              </a:rPr>
              <a:t>n, </a:t>
            </a:r>
            <a:r>
              <a:rPr lang="en-US" sz="4800" b="1" i="1" dirty="0">
                <a:solidFill>
                  <a:srgbClr val="0000FF"/>
                </a:solidFill>
              </a:rPr>
              <a:t>n</a:t>
            </a:r>
            <a:r>
              <a:rPr lang="en-US" sz="4800" b="1" i="1" dirty="0" smtClean="0">
                <a:solidFill>
                  <a:srgbClr val="0000FF"/>
                </a:solidFill>
              </a:rPr>
              <a:t>&gt;0</a:t>
            </a:r>
            <a:endParaRPr lang="ru-RU" sz="48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4335E-6 L 1.38889E-6 -0.449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8" grpId="0"/>
      <p:bldP spid="338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 flipH="1" flipV="1">
            <a:off x="2616200" y="1138238"/>
            <a:ext cx="58738" cy="57197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514350" y="4206875"/>
            <a:ext cx="6408738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0" name="Arc 4"/>
          <p:cNvSpPr>
            <a:spLocks/>
          </p:cNvSpPr>
          <p:nvPr/>
        </p:nvSpPr>
        <p:spPr bwMode="auto">
          <a:xfrm flipV="1">
            <a:off x="1971675" y="1687513"/>
            <a:ext cx="1420813" cy="2519362"/>
          </a:xfrm>
          <a:custGeom>
            <a:avLst/>
            <a:gdLst>
              <a:gd name="T0" fmla="*/ 0 w 43199"/>
              <a:gd name="T1" fmla="*/ 2499650 h 21600"/>
              <a:gd name="T2" fmla="*/ 1420813 w 43199"/>
              <a:gd name="T3" fmla="*/ 2519362 h 21600"/>
              <a:gd name="T4" fmla="*/ 710390 w 43199"/>
              <a:gd name="T5" fmla="*/ 251936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21600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</a:path>
              <a:path w="43199" h="21600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lnTo>
                  <a:pt x="21599" y="21600"/>
                </a:lnTo>
                <a:lnTo>
                  <a:pt x="-1" y="2143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314575" y="42084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707188" y="42068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</a:rPr>
              <a:t>Х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097088" y="100965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</a:rPr>
              <a:t>У</a:t>
            </a:r>
          </a:p>
        </p:txBody>
      </p:sp>
      <p:grpSp>
        <p:nvGrpSpPr>
          <p:cNvPr id="34824" name="Group 8"/>
          <p:cNvGrpSpPr>
            <a:grpSpLocks/>
          </p:cNvGrpSpPr>
          <p:nvPr/>
        </p:nvGrpSpPr>
        <p:grpSpPr bwMode="auto">
          <a:xfrm>
            <a:off x="2660650" y="4210050"/>
            <a:ext cx="574675" cy="2160588"/>
            <a:chOff x="1565" y="2251"/>
            <a:chExt cx="362" cy="1361"/>
          </a:xfrm>
        </p:grpSpPr>
        <p:sp>
          <p:nvSpPr>
            <p:cNvPr id="7184" name="Line 9"/>
            <p:cNvSpPr>
              <a:spLocks noChangeShapeType="1"/>
            </p:cNvSpPr>
            <p:nvPr/>
          </p:nvSpPr>
          <p:spPr bwMode="auto">
            <a:xfrm flipV="1">
              <a:off x="1565" y="2251"/>
              <a:ext cx="0" cy="136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arrow" w="med" len="med"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Text Box 10"/>
            <p:cNvSpPr txBox="1">
              <a:spLocks noChangeArrowheads="1"/>
            </p:cNvSpPr>
            <p:nvPr/>
          </p:nvSpPr>
          <p:spPr bwMode="auto">
            <a:xfrm>
              <a:off x="1610" y="2659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solidFill>
                    <a:srgbClr val="FF0000"/>
                  </a:solidFill>
                </a:rPr>
                <a:t>n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7177" name="Line 11"/>
          <p:cNvSpPr>
            <a:spLocks noChangeShapeType="1"/>
          </p:cNvSpPr>
          <p:nvPr/>
        </p:nvSpPr>
        <p:spPr bwMode="auto">
          <a:xfrm>
            <a:off x="2514600" y="3903663"/>
            <a:ext cx="287338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2227263" y="3732213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179" name="Text Box 13"/>
          <p:cNvSpPr txBox="1">
            <a:spLocks noChangeArrowheads="1"/>
          </p:cNvSpPr>
          <p:nvPr/>
        </p:nvSpPr>
        <p:spPr bwMode="auto">
          <a:xfrm>
            <a:off x="2817813" y="4371975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180" name="Line 14"/>
          <p:cNvSpPr>
            <a:spLocks noChangeShapeType="1"/>
          </p:cNvSpPr>
          <p:nvPr/>
        </p:nvSpPr>
        <p:spPr bwMode="auto">
          <a:xfrm>
            <a:off x="2976563" y="4064000"/>
            <a:ext cx="1587" cy="2460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2252663" y="631507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00"/>
                </a:solidFill>
              </a:rPr>
              <a:t>n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2527300" y="6326188"/>
            <a:ext cx="287338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3" name="Rectangle 17"/>
          <p:cNvSpPr>
            <a:spLocks noChangeArrowheads="1"/>
          </p:cNvSpPr>
          <p:nvPr/>
        </p:nvSpPr>
        <p:spPr bwMode="auto">
          <a:xfrm>
            <a:off x="3603625" y="349250"/>
            <a:ext cx="39581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4800" b="1" i="1" dirty="0" err="1" smtClean="0">
                <a:solidFill>
                  <a:srgbClr val="0000FF"/>
                </a:solidFill>
              </a:rPr>
              <a:t>у=</a:t>
            </a:r>
            <a:r>
              <a:rPr lang="en-US" sz="4800" b="1" i="1" dirty="0" smtClean="0">
                <a:solidFill>
                  <a:srgbClr val="0000FF"/>
                </a:solidFill>
              </a:rPr>
              <a:t>a</a:t>
            </a:r>
            <a:r>
              <a:rPr lang="ru-RU" sz="4800" b="1" i="1" dirty="0" smtClean="0">
                <a:solidFill>
                  <a:srgbClr val="0000FF"/>
                </a:solidFill>
              </a:rPr>
              <a:t>х</a:t>
            </a:r>
            <a:r>
              <a:rPr lang="ru-RU" sz="4800" b="1" i="1" baseline="30000" dirty="0" smtClean="0">
                <a:solidFill>
                  <a:srgbClr val="0000FF"/>
                </a:solidFill>
              </a:rPr>
              <a:t>2</a:t>
            </a:r>
            <a:r>
              <a:rPr lang="ru-RU" sz="4800" b="1" i="1" dirty="0" smtClean="0">
                <a:solidFill>
                  <a:srgbClr val="0000FF"/>
                </a:solidFill>
              </a:rPr>
              <a:t>+</a:t>
            </a:r>
            <a:r>
              <a:rPr lang="en-US" sz="4800" b="1" i="1" dirty="0" smtClean="0">
                <a:solidFill>
                  <a:srgbClr val="0000FF"/>
                </a:solidFill>
              </a:rPr>
              <a:t>n, </a:t>
            </a:r>
            <a:r>
              <a:rPr lang="en-US" sz="4800" b="1" i="1" dirty="0">
                <a:solidFill>
                  <a:srgbClr val="0000FF"/>
                </a:solidFill>
              </a:rPr>
              <a:t>n</a:t>
            </a:r>
            <a:r>
              <a:rPr lang="en-US" sz="4800" b="1" i="1" dirty="0" smtClean="0">
                <a:solidFill>
                  <a:srgbClr val="0000FF"/>
                </a:solidFill>
              </a:rPr>
              <a:t>&lt;0</a:t>
            </a:r>
            <a:endParaRPr lang="ru-RU" sz="48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0208 L -0.00313 0.30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15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31" grpId="0"/>
      <p:bldP spid="348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Cj039752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2350" y="3925888"/>
            <a:ext cx="3313113" cy="293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MCj039674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032250"/>
            <a:ext cx="2300288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371600" y="203200"/>
            <a:ext cx="6057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b="1">
                <a:solidFill>
                  <a:srgbClr val="0000FF"/>
                </a:solidFill>
              </a:rPr>
              <a:t>Постройте  в одной координатной  плоскости </a:t>
            </a:r>
          </a:p>
          <a:p>
            <a:pPr eaLnBrk="0" hangingPunct="0"/>
            <a:r>
              <a:rPr lang="ru-RU" sz="2000" b="1">
                <a:solidFill>
                  <a:srgbClr val="0000FF"/>
                </a:solidFill>
              </a:rPr>
              <a:t>                                              графики функций:</a:t>
            </a:r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873342"/>
              </p:ext>
            </p:extLst>
          </p:nvPr>
        </p:nvGraphicFramePr>
        <p:xfrm>
          <a:off x="2209800" y="1295400"/>
          <a:ext cx="240665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Формула" r:id="rId5" imgW="698500" imgH="1193800" progId="">
                  <p:embed/>
                </p:oleObj>
              </mc:Choice>
              <mc:Fallback>
                <p:oleObj name="Формула" r:id="rId5" imgW="698500" imgH="119380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295400"/>
                        <a:ext cx="2406650" cy="289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92113" y="1928813"/>
            <a:ext cx="73723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</a:rPr>
              <a:t>Построение графиков функций у=х</a:t>
            </a:r>
            <a:r>
              <a:rPr lang="ru-RU" sz="4000" b="1" i="1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</a:rPr>
              <a:t> и </a:t>
            </a:r>
            <a:r>
              <a:rPr lang="ru-RU" sz="4000" b="1" i="1" dirty="0" err="1" smtClean="0">
                <a:solidFill>
                  <a:srgbClr val="0000FF"/>
                </a:solidFill>
                <a:latin typeface="Times New Roman" pitchFamily="18" charset="0"/>
              </a:rPr>
              <a:t>у=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ru-RU" sz="4000" b="1" i="1" dirty="0" smtClean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ru-RU" sz="4000" b="1" i="1" dirty="0" err="1" smtClean="0">
                <a:solidFill>
                  <a:srgbClr val="0000FF"/>
                </a:solidFill>
                <a:latin typeface="Times New Roman" pitchFamily="18" charset="0"/>
              </a:rPr>
              <a:t>х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</a:rPr>
              <a:t>-m)</a:t>
            </a:r>
            <a:r>
              <a:rPr lang="ru-RU" sz="4000" b="1" i="1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40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ru-RU" sz="40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1514</TotalTime>
  <Words>782</Words>
  <Application>Microsoft Office PowerPoint</Application>
  <PresentationFormat>Экран (4:3)</PresentationFormat>
  <Paragraphs>169</Paragraphs>
  <Slides>29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41" baseType="lpstr">
      <vt:lpstr>Arial</vt:lpstr>
      <vt:lpstr>Calibri</vt:lpstr>
      <vt:lpstr>Century Gothic</vt:lpstr>
      <vt:lpstr>Symbol</vt:lpstr>
      <vt:lpstr>Times New Roman</vt:lpstr>
      <vt:lpstr>Trebuchet MS</vt:lpstr>
      <vt:lpstr>Verdana</vt:lpstr>
      <vt:lpstr>Wingdings</vt:lpstr>
      <vt:lpstr>Wingdings 3</vt:lpstr>
      <vt:lpstr>Аспект</vt:lpstr>
      <vt:lpstr>CorelDRAW</vt:lpstr>
      <vt:lpstr>Формула</vt:lpstr>
      <vt:lpstr>УРОК ПО АЛГЕБРЕ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Квадратичной функцией называется функция, которую можно задать формулой вида y=ax²+bx+c, где   х - независимая переменная, a, b и с -некоторые числа (причём а≠0).</vt:lpstr>
      <vt:lpstr>Графиком квадратичной функции является парабола, ветви которой направлены вверх(если а&gt;0) или вниз (если а&lt;0).</vt:lpstr>
      <vt:lpstr>Презентация PowerPoint</vt:lpstr>
      <vt:lpstr> Постройте график функции и найдите вершины параболы  y=х2-2х-3 </vt:lpstr>
      <vt:lpstr>Постройте график функции и найдите вершины параболы   y=х2-2х-3 </vt:lpstr>
      <vt:lpstr>ОГЭ задание № 11 На рисунке изображены графики функций вида y=ax2+bx+c Установите соответствие между графиками функций и знаками коэффициентов а и с.</vt:lpstr>
      <vt:lpstr>ОГЭ задание № 11</vt:lpstr>
      <vt:lpstr>ОГЭ задание №11 Установите соответствие между функциями и их графиками</vt:lpstr>
      <vt:lpstr>ОГЭ задание №11 Установите соответствие между функциями и их графиками</vt:lpstr>
      <vt:lpstr>Итог урока</vt:lpstr>
      <vt:lpstr>Презентация PowerPoint</vt:lpstr>
      <vt:lpstr>РЕФЛЕКСИЯ </vt:lpstr>
      <vt:lpstr> Незаконченное предложение   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Наталья</dc:creator>
  <cp:lastModifiedBy>User</cp:lastModifiedBy>
  <cp:revision>94</cp:revision>
  <cp:lastPrinted>1601-01-01T00:00:00Z</cp:lastPrinted>
  <dcterms:created xsi:type="dcterms:W3CDTF">2010-11-14T17:41:37Z</dcterms:created>
  <dcterms:modified xsi:type="dcterms:W3CDTF">2024-02-07T10:45:11Z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