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5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92895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Рекомендации</a:t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по составлению рабочих программ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86548" cy="2928934"/>
          </a:xfrm>
        </p:spPr>
        <p:txBody>
          <a:bodyPr>
            <a:normAutofit/>
          </a:bodyPr>
          <a:lstStyle/>
          <a:p>
            <a:r>
              <a:rPr lang="ru-RU" dirty="0" smtClean="0"/>
              <a:t>Рабочая программа учителя должна соответствовать требованиям и положениям ФГОС, разделам основной образовательной программы ОО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Экологическое воспитание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-формировать отношение к природе как источнику жизни на Земле;</a:t>
            </a:r>
          </a:p>
          <a:p>
            <a:r>
              <a:rPr lang="ru-RU" dirty="0" smtClean="0"/>
              <a:t>-развивать способности применять знания, получаемые при изучении предмета, для решения задач связанных с окружающей природной средой;</a:t>
            </a:r>
          </a:p>
          <a:p>
            <a:r>
              <a:rPr lang="ru-RU" dirty="0" smtClean="0"/>
              <a:t>повышать уровень экологической культуры;</a:t>
            </a:r>
          </a:p>
          <a:p>
            <a:r>
              <a:rPr lang="ru-RU" dirty="0" smtClean="0"/>
              <a:t>-формировать осознание глобального характера экологических проблем и путей их решения.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2.Содержание учебного курса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1. Наименование разделов учебной программы;</a:t>
            </a:r>
          </a:p>
          <a:p>
            <a:r>
              <a:rPr lang="ru-RU" sz="2800" dirty="0" smtClean="0"/>
              <a:t>2 Перечень лабораторных и практических работ, экскурсий;</a:t>
            </a:r>
          </a:p>
          <a:p>
            <a:r>
              <a:rPr lang="ru-RU" sz="2800" dirty="0" smtClean="0"/>
              <a:t>3. </a:t>
            </a:r>
            <a:r>
              <a:rPr lang="ru-RU" sz="2800" dirty="0" err="1" smtClean="0"/>
              <a:t>Напрвление</a:t>
            </a:r>
            <a:r>
              <a:rPr lang="ru-RU" sz="2800" dirty="0" smtClean="0"/>
              <a:t> </a:t>
            </a:r>
            <a:r>
              <a:rPr lang="ru-RU" sz="2800" dirty="0" smtClean="0"/>
              <a:t>проектной деятельности обучающихся;</a:t>
            </a:r>
          </a:p>
          <a:p>
            <a:r>
              <a:rPr lang="ru-RU" sz="2800" dirty="0" smtClean="0"/>
              <a:t>4. Проектирование содержания (порядок изучения тем, разделов) учебного предмета, количество часов на изучение каждой темы.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3.Тематическое планирование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Тематическое планирование может быть представлено в следующем виде: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2" y="3286124"/>
          <a:ext cx="7334278" cy="340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8"/>
                <a:gridCol w="1143008"/>
                <a:gridCol w="1000132"/>
                <a:gridCol w="1000132"/>
                <a:gridCol w="1643074"/>
                <a:gridCol w="1476364"/>
              </a:tblGrid>
              <a:tr h="833443"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виды деятельности </a:t>
                      </a:r>
                      <a:r>
                        <a:rPr lang="ru-RU" baseline="0" dirty="0" smtClean="0"/>
                        <a:t> обучающихся (на уровне УУД)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направления воспитательной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Рабочие программы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- составляются на уровень образования или на учебный курс по предмету;</a:t>
            </a:r>
          </a:p>
          <a:p>
            <a:r>
              <a:rPr lang="ru-RU" dirty="0" smtClean="0"/>
              <a:t>- содержание образования указывается по годам обучения в соответствии с учебным планом ОО</a:t>
            </a:r>
          </a:p>
          <a:p>
            <a:r>
              <a:rPr lang="ru-RU" dirty="0" smtClean="0"/>
              <a:t>- программа является обязательным документом для административного контроля степени усвоения содержания учебного предмета обучающимися и достижения ими планируемых результатов.</a:t>
            </a:r>
          </a:p>
          <a:p>
            <a:r>
              <a:rPr lang="ru-RU" sz="2000" dirty="0" smtClean="0"/>
              <a:t>Содержательное наполнение отдельных разделов программы можно найти в «Методических рекомендациях о преподавании предметов в ОО Краснодарского края», разработанных специалистами ГБОУ Института развития образования Краснодарского края и размещенных на сайте </a:t>
            </a:r>
            <a:r>
              <a:rPr lang="en-US" sz="2000" dirty="0" smtClean="0">
                <a:solidFill>
                  <a:srgbClr val="002060"/>
                </a:solidFill>
              </a:rPr>
              <a:t>iro.ru/</a:t>
            </a:r>
            <a:r>
              <a:rPr lang="en-US" sz="2000" dirty="0" err="1" smtClean="0">
                <a:solidFill>
                  <a:srgbClr val="002060"/>
                </a:solidFill>
              </a:rPr>
              <a:t>nauchno-metodicheskaya-rabota</a:t>
            </a:r>
            <a:r>
              <a:rPr lang="en-US" sz="2000" dirty="0" smtClean="0">
                <a:solidFill>
                  <a:srgbClr val="002060"/>
                </a:solidFill>
              </a:rPr>
              <a:t>/</a:t>
            </a:r>
            <a:r>
              <a:rPr lang="en-US" sz="2000" dirty="0" err="1" smtClean="0">
                <a:solidFill>
                  <a:srgbClr val="002060"/>
                </a:solidFill>
              </a:rPr>
              <a:t>metodicheskiye-rekomendatsii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порядок рассмотрения и утверждения рабочей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1.Рабочие программы рассматриваются на заседании МО.</a:t>
            </a:r>
          </a:p>
          <a:p>
            <a:r>
              <a:rPr lang="ru-RU" sz="2000" dirty="0" smtClean="0"/>
              <a:t>Решение МО «рекомендовать рабочую программу к утверждению отражается в протоколе заседания, а на последней странице программы ставится гриф СОГЛАСОВАНО протокол заседания МО дата, номер, подпись руководителя МО.</a:t>
            </a:r>
          </a:p>
          <a:p>
            <a:r>
              <a:rPr lang="ru-RU" sz="2000" dirty="0" smtClean="0"/>
              <a:t>2. Программа анализируется зам. директора школы на соответствие программы учебному плану и требований ФГОС. Ставится гриф СОГЛАСОВАНО, дата, подпись.</a:t>
            </a:r>
          </a:p>
          <a:p>
            <a:r>
              <a:rPr lang="ru-RU" sz="2000" dirty="0" smtClean="0"/>
              <a:t>3 После согласования программу утверждает педагогический совет. Председатель педагогического совета ставит гриф утверждения на титульном листе программы.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КТП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001056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Рабочие программы учебных предметов, курсов должны содержать: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Планируемые результаты освоения учебного предмета, курса;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Содержание учебного предмета, курса;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Тематическое планирование, в том числе с учетом программы воспитания с указанием количества часов, отводимых на освоение каждой темы.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</a:t>
            </a:r>
            <a:r>
              <a:rPr lang="ru-RU" u="sng" dirty="0" smtClean="0"/>
              <a:t>.Планируемые результаты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/>
              <a:t>В первом разделе рабочей программы отражаются:</a:t>
            </a:r>
          </a:p>
          <a:p>
            <a:r>
              <a:rPr lang="ru-RU" sz="2400" dirty="0" smtClean="0"/>
              <a:t>-личностные результаты в соответствии с Программой воспитания и рабочей программой воспитания ОО;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метопредметные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результаты (</a:t>
            </a:r>
            <a:r>
              <a:rPr lang="ru-RU" sz="2400" dirty="0" err="1" smtClean="0"/>
              <a:t>межпредметные</a:t>
            </a:r>
            <a:r>
              <a:rPr lang="ru-RU" sz="2400" dirty="0" smtClean="0"/>
              <a:t>  понятия и УДД) в соответствии с программой развития УДД;</a:t>
            </a:r>
          </a:p>
          <a:p>
            <a:r>
              <a:rPr lang="ru-RU" sz="2400" dirty="0" smtClean="0"/>
              <a:t>- предметные результаты освоения учебного предмета, курса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1. Патриотическое воспитание;</a:t>
            </a:r>
          </a:p>
          <a:p>
            <a:r>
              <a:rPr lang="ru-RU" sz="2400" dirty="0" smtClean="0"/>
              <a:t>2 Гражданское воспитание и нравственное воспитание на основе российских традиционных ценностей;</a:t>
            </a:r>
          </a:p>
          <a:p>
            <a:r>
              <a:rPr lang="ru-RU" sz="2400" dirty="0" smtClean="0"/>
              <a:t>3. Популяризация научных знаний;</a:t>
            </a:r>
          </a:p>
          <a:p>
            <a:r>
              <a:rPr lang="ru-RU" sz="2400" dirty="0" smtClean="0"/>
              <a:t>4 Физическое воспитание и формирование культуры здоровья;</a:t>
            </a:r>
          </a:p>
          <a:p>
            <a:r>
              <a:rPr lang="ru-RU" sz="2400" dirty="0" smtClean="0"/>
              <a:t>5. Трудовое воспитание и профессиональное самоопределение;</a:t>
            </a:r>
          </a:p>
          <a:p>
            <a:r>
              <a:rPr lang="ru-RU" sz="2400" dirty="0" smtClean="0"/>
              <a:t>6. Экологическое воспитание.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Патриотическое воспитание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ценностное отношение к отечественному культурному, историческому и научному наследию;</a:t>
            </a:r>
          </a:p>
          <a:p>
            <a:r>
              <a:rPr lang="ru-RU" dirty="0" smtClean="0"/>
              <a:t>- понимание  значения науки в жизни современного общества;</a:t>
            </a:r>
          </a:p>
          <a:p>
            <a:r>
              <a:rPr lang="ru-RU" dirty="0" smtClean="0"/>
              <a:t>- способность владеть достоверной информацией о передовых достижениях в математике;</a:t>
            </a:r>
          </a:p>
          <a:p>
            <a:r>
              <a:rPr lang="ru-RU" dirty="0" smtClean="0"/>
              <a:t>- заинтересованность в научных знаниях об устройстве мира и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Гражданское воспитание и нравственное воспитание на основе российских традиционных ценностей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-представления о социальных нормах и правилах межличностных отношений в коллективе;</a:t>
            </a:r>
          </a:p>
          <a:p>
            <a:r>
              <a:rPr lang="ru-RU" sz="2800" dirty="0" smtClean="0"/>
              <a:t>-готовность к разнообразной совместной деятельности при выполнении учебных познавательных задач;</a:t>
            </a:r>
          </a:p>
          <a:p>
            <a:r>
              <a:rPr lang="ru-RU" sz="2800" dirty="0" smtClean="0"/>
              <a:t>-создание учебных проектов, стремление к взаимопониманию и взаимопомощи в процессе этой учебной деятельности;</a:t>
            </a:r>
          </a:p>
          <a:p>
            <a:r>
              <a:rPr lang="ru-RU" sz="2800" dirty="0" smtClean="0"/>
              <a:t>-готовность оценивать свое поведение и поступки своих товарищей с позиции нравственных </a:t>
            </a:r>
            <a:r>
              <a:rPr lang="ru-RU" sz="2800" dirty="0" smtClean="0"/>
              <a:t>и правовых </a:t>
            </a:r>
            <a:r>
              <a:rPr lang="ru-RU" sz="2800" dirty="0" smtClean="0"/>
              <a:t>норм.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Популяризация научных знаний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- развитие интереса к обучению, познанию, любознательности и способности к самообразованию, исследовательской деятельности, к осознанному выбору обучения в дальнейшем;</a:t>
            </a:r>
          </a:p>
          <a:p>
            <a:r>
              <a:rPr lang="ru-RU" sz="2600" dirty="0" smtClean="0"/>
              <a:t>-формирование познавательной и информационной культуры, в том числе навыков самостоятельной работы с учебными текстами, справочной литературой, доступными техническими средствами информационных технологий;</a:t>
            </a:r>
          </a:p>
          <a:p>
            <a:r>
              <a:rPr lang="ru-RU" sz="2600" dirty="0" smtClean="0"/>
              <a:t>-формировать понимание сущности научной картины мира;</a:t>
            </a:r>
          </a:p>
          <a:p>
            <a:r>
              <a:rPr lang="ru-RU" sz="2600" dirty="0" smtClean="0"/>
              <a:t>-развивать познавательные мотивы, направленные на получение новых знаний по предмету, необходимых для объяснения наблюдаемых процессов и явлений.</a:t>
            </a:r>
          </a:p>
          <a:p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u="sng" dirty="0" smtClean="0"/>
              <a:t>Физическое воспитание и формирование культуры здоровья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-воспитание ответственного отношения к своему здоровью, установки на здоровый образ жизни;</a:t>
            </a:r>
          </a:p>
          <a:p>
            <a:r>
              <a:rPr lang="ru-RU" dirty="0" smtClean="0"/>
              <a:t>- формировать осознание последствий и неприятия вредных привычек, необходимости соблюдения правил безопасности в быту и реальной жизни.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Трудовое воспитание и профессиональное самоопределение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-формирование коммуникативной компетентности в общественно  полезной </a:t>
            </a:r>
            <a:r>
              <a:rPr lang="ru-RU" dirty="0" err="1" smtClean="0"/>
              <a:t>учебно</a:t>
            </a:r>
            <a:r>
              <a:rPr lang="ru-RU" dirty="0" smtClean="0"/>
              <a:t> - исследовательской, творческой и других видах деятельности;</a:t>
            </a:r>
          </a:p>
          <a:p>
            <a:r>
              <a:rPr lang="ru-RU" dirty="0" smtClean="0"/>
              <a:t>-развитие интереса к изучению профессий;</a:t>
            </a:r>
          </a:p>
          <a:p>
            <a:r>
              <a:rPr lang="ru-RU" dirty="0" smtClean="0"/>
              <a:t>-выбора индивидуальной </a:t>
            </a:r>
            <a:r>
              <a:rPr lang="ru-RU" dirty="0" err="1" smtClean="0"/>
              <a:t>троектории</a:t>
            </a:r>
            <a:r>
              <a:rPr lang="ru-RU" dirty="0" smtClean="0"/>
              <a:t> продолжения образования с учетом личностных интересов и способности к предмету.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724</Words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Рекомендации по составлению рабочих программ</vt:lpstr>
      <vt:lpstr>Рабочие программы учебных предметов, курсов должны содержать:  </vt:lpstr>
      <vt:lpstr>1.Планируемые результаты</vt:lpstr>
      <vt:lpstr>Личностные результаты</vt:lpstr>
      <vt:lpstr>Патриотическое воспитание</vt:lpstr>
      <vt:lpstr>Гражданское воспитание и нравственное воспитание на основе российских традиционных ценностей</vt:lpstr>
      <vt:lpstr>Популяризация научных знаний</vt:lpstr>
      <vt:lpstr>  Физическое воспитание и формирование культуры здоровья </vt:lpstr>
      <vt:lpstr>Трудовое воспитание и профессиональное самоопределение</vt:lpstr>
      <vt:lpstr>Экологическое воспитание</vt:lpstr>
      <vt:lpstr>2.Содержание учебного курса</vt:lpstr>
      <vt:lpstr>3.Тематическое планирование</vt:lpstr>
      <vt:lpstr>Рабочие программы:</vt:lpstr>
      <vt:lpstr>Примерный порядок рассмотрения и утверждения рабочей программы</vt:lpstr>
      <vt:lpstr>КТП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составлению рабочих программ</dc:title>
  <cp:lastModifiedBy>User</cp:lastModifiedBy>
  <cp:revision>35</cp:revision>
  <dcterms:modified xsi:type="dcterms:W3CDTF">2021-12-22T11:24:38Z</dcterms:modified>
</cp:coreProperties>
</file>